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sldIdLst>
    <p:sldId id="304" r:id="rId5"/>
    <p:sldId id="314" r:id="rId6"/>
    <p:sldId id="308" r:id="rId7"/>
    <p:sldId id="288" r:id="rId8"/>
    <p:sldId id="299" r:id="rId9"/>
    <p:sldId id="317" r:id="rId10"/>
    <p:sldId id="310" r:id="rId11"/>
    <p:sldId id="303" r:id="rId12"/>
    <p:sldId id="301" r:id="rId13"/>
    <p:sldId id="311" r:id="rId14"/>
    <p:sldId id="268" r:id="rId15"/>
    <p:sldId id="271" r:id="rId16"/>
    <p:sldId id="313" r:id="rId17"/>
    <p:sldId id="316" r:id="rId18"/>
    <p:sldId id="275" r:id="rId19"/>
    <p:sldId id="300" r:id="rId20"/>
    <p:sldId id="30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1017D7-DA6E-459C-ACC5-9CB803B12CD2}" v="55" dt="2022-12-04T15:14:50.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50" autoAdjust="0"/>
  </p:normalViewPr>
  <p:slideViewPr>
    <p:cSldViewPr snapToGrid="0">
      <p:cViewPr varScale="1">
        <p:scale>
          <a:sx n="86" d="100"/>
          <a:sy n="86" d="100"/>
        </p:scale>
        <p:origin x="562" y="4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al Shakeel" userId="457ae576ee23c1b4" providerId="Windows Live" clId="Web-{3B1017D7-DA6E-459C-ACC5-9CB803B12CD2}"/>
    <pc:docChg chg="addSld delSld modSld">
      <pc:chgData name="Bilal Shakeel" userId="457ae576ee23c1b4" providerId="Windows Live" clId="Web-{3B1017D7-DA6E-459C-ACC5-9CB803B12CD2}" dt="2022-12-04T15:14:50.830" v="52" actId="14100"/>
      <pc:docMkLst>
        <pc:docMk/>
      </pc:docMkLst>
      <pc:sldChg chg="modSp new del">
        <pc:chgData name="Bilal Shakeel" userId="457ae576ee23c1b4" providerId="Windows Live" clId="Web-{3B1017D7-DA6E-459C-ACC5-9CB803B12CD2}" dt="2022-12-04T15:13:11.156" v="24"/>
        <pc:sldMkLst>
          <pc:docMk/>
          <pc:sldMk cId="2501433339" sldId="317"/>
        </pc:sldMkLst>
        <pc:spChg chg="mod">
          <ac:chgData name="Bilal Shakeel" userId="457ae576ee23c1b4" providerId="Windows Live" clId="Web-{3B1017D7-DA6E-459C-ACC5-9CB803B12CD2}" dt="2022-12-04T15:13:09.562" v="23" actId="20577"/>
          <ac:spMkLst>
            <pc:docMk/>
            <pc:sldMk cId="2501433339" sldId="317"/>
            <ac:spMk id="2" creationId="{31615894-C05D-7B1E-434E-486B98AF44C9}"/>
          </ac:spMkLst>
        </pc:spChg>
      </pc:sldChg>
      <pc:sldChg chg="addSp delSp modSp new">
        <pc:chgData name="Bilal Shakeel" userId="457ae576ee23c1b4" providerId="Windows Live" clId="Web-{3B1017D7-DA6E-459C-ACC5-9CB803B12CD2}" dt="2022-12-04T15:14:50.830" v="52" actId="14100"/>
        <pc:sldMkLst>
          <pc:docMk/>
          <pc:sldMk cId="3864559538" sldId="317"/>
        </pc:sldMkLst>
        <pc:spChg chg="mod">
          <ac:chgData name="Bilal Shakeel" userId="457ae576ee23c1b4" providerId="Windows Live" clId="Web-{3B1017D7-DA6E-459C-ACC5-9CB803B12CD2}" dt="2022-12-04T15:13:42.953" v="47" actId="20577"/>
          <ac:spMkLst>
            <pc:docMk/>
            <pc:sldMk cId="3864559538" sldId="317"/>
            <ac:spMk id="2" creationId="{A27212CC-F11F-0453-CE66-8D4AC260378B}"/>
          </ac:spMkLst>
        </pc:spChg>
        <pc:spChg chg="del">
          <ac:chgData name="Bilal Shakeel" userId="457ae576ee23c1b4" providerId="Windows Live" clId="Web-{3B1017D7-DA6E-459C-ACC5-9CB803B12CD2}" dt="2022-12-04T15:13:45.688" v="48"/>
          <ac:spMkLst>
            <pc:docMk/>
            <pc:sldMk cId="3864559538" sldId="317"/>
            <ac:spMk id="10" creationId="{FC825291-4055-7295-8BB0-EF5E2AE2836C}"/>
          </ac:spMkLst>
        </pc:spChg>
        <pc:spChg chg="del">
          <ac:chgData name="Bilal Shakeel" userId="457ae576ee23c1b4" providerId="Windows Live" clId="Web-{3B1017D7-DA6E-459C-ACC5-9CB803B12CD2}" dt="2022-12-04T15:13:46.125" v="49"/>
          <ac:spMkLst>
            <pc:docMk/>
            <pc:sldMk cId="3864559538" sldId="317"/>
            <ac:spMk id="12" creationId="{1B7801F7-5205-52DD-0694-FFF4C6F7B4B7}"/>
          </ac:spMkLst>
        </pc:spChg>
        <pc:picChg chg="add mod">
          <ac:chgData name="Bilal Shakeel" userId="457ae576ee23c1b4" providerId="Windows Live" clId="Web-{3B1017D7-DA6E-459C-ACC5-9CB803B12CD2}" dt="2022-12-04T15:14:50.830" v="52" actId="14100"/>
          <ac:picMkLst>
            <pc:docMk/>
            <pc:sldMk cId="3864559538" sldId="317"/>
            <ac:picMk id="14" creationId="{C476265F-4120-ABBE-F5D0-1032720CA0F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81860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5983705" y="1874520"/>
            <a:ext cx="4833647" cy="1547583"/>
          </a:xfrm>
        </p:spPr>
        <p:txBody>
          <a:bodyPr/>
          <a:lstStyle/>
          <a:p>
            <a:r>
              <a:rPr lang="en-US" dirty="0"/>
              <a:t>Cognitive Development</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normAutofit/>
          </a:bodyPr>
          <a:lstStyle/>
          <a:p>
            <a:r>
              <a:rPr lang="en-US" sz="2400" b="1" i="1" u="sng" dirty="0"/>
              <a:t>Piaget’s Theory</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Piaget's Stages of Cognitive Development - Psychologenie">
            <a:extLst>
              <a:ext uri="{FF2B5EF4-FFF2-40B4-BE49-F238E27FC236}">
                <a16:creationId xmlns:a16="http://schemas.microsoft.com/office/drawing/2014/main" id="{BE80B1BE-BEA8-200E-A0EE-4CF5D0BE8F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2311" y="1546934"/>
            <a:ext cx="5080987" cy="3480047"/>
          </a:xfrm>
          <a:prstGeom prst="rect">
            <a:avLst/>
          </a:prstGeom>
          <a:noFill/>
          <a:ln>
            <a:noFill/>
          </a:ln>
        </p:spPr>
      </p:pic>
      <p:sp>
        <p:nvSpPr>
          <p:cNvPr id="30" name="TextBox 29">
            <a:extLst>
              <a:ext uri="{FF2B5EF4-FFF2-40B4-BE49-F238E27FC236}">
                <a16:creationId xmlns:a16="http://schemas.microsoft.com/office/drawing/2014/main" id="{98B74164-9630-8303-322D-8F947E401825}"/>
              </a:ext>
            </a:extLst>
          </p:cNvPr>
          <p:cNvSpPr txBox="1"/>
          <p:nvPr/>
        </p:nvSpPr>
        <p:spPr>
          <a:xfrm>
            <a:off x="338702" y="1678060"/>
            <a:ext cx="6094520" cy="3888309"/>
          </a:xfrm>
          <a:prstGeom prst="rect">
            <a:avLst/>
          </a:prstGeom>
          <a:noFill/>
        </p:spPr>
        <p:txBody>
          <a:bodyPr wrap="square">
            <a:spAutoFit/>
          </a:bodyPr>
          <a:lstStyle/>
          <a:p>
            <a:pPr>
              <a:lnSpc>
                <a:spcPct val="115000"/>
              </a:lnSpc>
            </a:pPr>
            <a:r>
              <a:rPr lang="en-US" sz="1800" b="1" dirty="0">
                <a:solidFill>
                  <a:srgbClr val="785263"/>
                </a:solidFill>
                <a:effectLst/>
                <a:latin typeface="Trebuchet MS" panose="020B0603020202020204" pitchFamily="34" charset="0"/>
                <a:ea typeface="FZYaoTi"/>
                <a:cs typeface="Tahoma" panose="020B0604030504040204" pitchFamily="34" charset="0"/>
              </a:rPr>
              <a:t>In this stage, thinking of a child is egocentric and instinctive.</a:t>
            </a:r>
          </a:p>
          <a:p>
            <a:pPr>
              <a:lnSpc>
                <a:spcPct val="115000"/>
              </a:lnSpc>
            </a:pPr>
            <a:endParaRPr lang="en-US" sz="1800" b="1" dirty="0">
              <a:solidFill>
                <a:srgbClr val="785263"/>
              </a:solidFill>
              <a:effectLst/>
              <a:latin typeface="Trebuchet MS" panose="020B0603020202020204" pitchFamily="34" charset="0"/>
              <a:ea typeface="FZYaoTi"/>
              <a:cs typeface="Tahoma" panose="020B0604030504040204" pitchFamily="34" charset="0"/>
            </a:endParaRPr>
          </a:p>
          <a:p>
            <a:pPr>
              <a:lnSpc>
                <a:spcPct val="115000"/>
              </a:lnSpc>
            </a:pPr>
            <a:r>
              <a:rPr lang="en-US" sz="1800" b="1" dirty="0">
                <a:solidFill>
                  <a:srgbClr val="785263"/>
                </a:solidFill>
                <a:effectLst/>
                <a:latin typeface="Trebuchet MS" panose="020B0603020202020204" pitchFamily="34" charset="0"/>
                <a:ea typeface="FZYaoTi"/>
                <a:cs typeface="Tahoma" panose="020B0604030504040204" pitchFamily="34" charset="0"/>
              </a:rPr>
              <a:t>All their thinking is based on their own point of view and</a:t>
            </a:r>
            <a:r>
              <a:rPr lang="en-US" b="1" dirty="0">
                <a:solidFill>
                  <a:srgbClr val="785263"/>
                </a:solidFill>
                <a:latin typeface="Trebuchet MS" panose="020B0603020202020204" pitchFamily="34" charset="0"/>
                <a:ea typeface="FZYaoTi"/>
                <a:cs typeface="Tahoma" panose="020B0604030504040204" pitchFamily="34" charset="0"/>
              </a:rPr>
              <a:t> are unable to think from multiple perspectives.</a:t>
            </a:r>
            <a:endParaRPr lang="en-US" sz="1800" b="1" dirty="0">
              <a:solidFill>
                <a:srgbClr val="785263"/>
              </a:solidFill>
              <a:effectLst/>
              <a:latin typeface="Trebuchet MS" panose="020B0603020202020204" pitchFamily="34" charset="0"/>
              <a:ea typeface="FZYaoTi"/>
              <a:cs typeface="Tahoma" panose="020B0604030504040204" pitchFamily="34" charset="0"/>
            </a:endParaRPr>
          </a:p>
          <a:p>
            <a:pPr>
              <a:lnSpc>
                <a:spcPct val="115000"/>
              </a:lnSpc>
            </a:pPr>
            <a:endParaRPr lang="en-US" b="1" dirty="0">
              <a:solidFill>
                <a:srgbClr val="785263"/>
              </a:solidFill>
              <a:latin typeface="Trebuchet MS" panose="020B0603020202020204" pitchFamily="34" charset="0"/>
              <a:ea typeface="FZYaoTi"/>
              <a:cs typeface="Tahoma" panose="020B0604030504040204" pitchFamily="34" charset="0"/>
            </a:endParaRPr>
          </a:p>
          <a:p>
            <a:pPr>
              <a:lnSpc>
                <a:spcPct val="115000"/>
              </a:lnSpc>
            </a:pPr>
            <a:r>
              <a:rPr lang="en-US" sz="1800" b="1" dirty="0">
                <a:solidFill>
                  <a:srgbClr val="785263"/>
                </a:solidFill>
                <a:effectLst/>
                <a:latin typeface="Trebuchet MS" panose="020B0603020202020204" pitchFamily="34" charset="0"/>
                <a:ea typeface="FZYaoTi"/>
                <a:cs typeface="Tahoma" panose="020B0604030504040204" pitchFamily="34" charset="0"/>
              </a:rPr>
              <a:t>For example, if a child sees another kid have good handwriting with a particular pen, they might think that it is only because of the pen. However, he would not accept that handwriting is solely not based on what type of a pen one uses. He would continue to insist for his parents to buy him that pen.</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a:normAutofit/>
          </a:bodyPr>
          <a:lstStyle/>
          <a:p>
            <a:r>
              <a:rPr lang="en-US" sz="2800" dirty="0">
                <a:solidFill>
                  <a:srgbClr val="0070C0"/>
                </a:solidFill>
                <a:effectLst/>
                <a:latin typeface="Trebuchet MS" panose="020B0603020202020204" pitchFamily="34" charset="0"/>
                <a:ea typeface="Trebuchet MS" panose="020B0603020202020204" pitchFamily="34" charset="0"/>
                <a:cs typeface="Tahoma" panose="020B0604030504040204" pitchFamily="34" charset="0"/>
              </a:rPr>
              <a:t>The Concrete Operational Stage (7-11 years)</a:t>
            </a:r>
            <a:endParaRPr lang="en-US" sz="2800" dirty="0"/>
          </a:p>
        </p:txBody>
      </p:sp>
      <p:sp>
        <p:nvSpPr>
          <p:cNvPr id="18" name="TextBox 17">
            <a:extLst>
              <a:ext uri="{FF2B5EF4-FFF2-40B4-BE49-F238E27FC236}">
                <a16:creationId xmlns:a16="http://schemas.microsoft.com/office/drawing/2014/main" id="{83BA0C91-22D9-BB4A-400B-430EAF8A1325}"/>
              </a:ext>
            </a:extLst>
          </p:cNvPr>
          <p:cNvSpPr txBox="1"/>
          <p:nvPr/>
        </p:nvSpPr>
        <p:spPr>
          <a:xfrm>
            <a:off x="949909" y="1594295"/>
            <a:ext cx="10200443" cy="4313040"/>
          </a:xfrm>
          <a:prstGeom prst="rect">
            <a:avLst/>
          </a:prstGeom>
          <a:noFill/>
        </p:spPr>
        <p:txBody>
          <a:bodyPr wrap="square">
            <a:spAutoFit/>
          </a:bodyPr>
          <a:lstStyle/>
          <a:p>
            <a:pPr>
              <a:lnSpc>
                <a:spcPct val="115000"/>
              </a:lnSpc>
            </a:pPr>
            <a:r>
              <a:rPr lang="en-US" sz="1800" b="1" dirty="0">
                <a:solidFill>
                  <a:srgbClr val="000000"/>
                </a:solidFill>
                <a:effectLst/>
                <a:latin typeface="Trebuchet MS" panose="020B0603020202020204" pitchFamily="34" charset="0"/>
                <a:ea typeface="FZYaoTi"/>
                <a:cs typeface="Tahoma" panose="020B0604030504040204" pitchFamily="34" charset="0"/>
              </a:rPr>
              <a:t>A child can do mathematical operations as now they are able to understand about quantities and, In addition </a:t>
            </a:r>
            <a:r>
              <a:rPr lang="en-US" b="1" dirty="0">
                <a:solidFill>
                  <a:srgbClr val="000000"/>
                </a:solidFill>
                <a:latin typeface="Trebuchet MS" panose="020B0603020202020204" pitchFamily="34" charset="0"/>
                <a:ea typeface="FZYaoTi"/>
                <a:cs typeface="Tahoma" panose="020B0604030504040204" pitchFamily="34" charset="0"/>
              </a:rPr>
              <a:t>to this they become capable enough to look through other perspective</a:t>
            </a:r>
            <a:r>
              <a:rPr lang="en-US" sz="1800" b="1" dirty="0">
                <a:solidFill>
                  <a:srgbClr val="000000"/>
                </a:solidFill>
                <a:effectLst/>
                <a:latin typeface="Trebuchet MS" panose="020B0603020202020204" pitchFamily="34" charset="0"/>
                <a:ea typeface="FZYaoTi"/>
                <a:cs typeface="Tahoma" panose="020B0604030504040204" pitchFamily="34" charset="0"/>
              </a:rPr>
              <a:t>, but still children has not developed abstract thinking yet.</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a:lnSpc>
                <a:spcPct val="115000"/>
              </a:lnSpc>
            </a:pPr>
            <a:r>
              <a:rPr lang="en-US" sz="1800" b="1" dirty="0">
                <a:solidFill>
                  <a:srgbClr val="0070C0"/>
                </a:solidFill>
                <a:effectLst/>
                <a:latin typeface="Trebuchet MS" panose="020B0603020202020204" pitchFamily="34" charset="0"/>
                <a:ea typeface="FZYaoTi"/>
                <a:cs typeface="Tahoma" panose="020B0604030504040204" pitchFamily="34" charset="0"/>
              </a:rPr>
              <a:t> </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a:lnSpc>
                <a:spcPct val="115000"/>
              </a:lnSpc>
            </a:pPr>
            <a:r>
              <a:rPr lang="en-US" sz="2400" b="1" dirty="0">
                <a:solidFill>
                  <a:srgbClr val="000000"/>
                </a:solidFill>
                <a:effectLst/>
                <a:latin typeface="Trebuchet MS" panose="020B0603020202020204" pitchFamily="34" charset="0"/>
                <a:ea typeface="FZYaoTi"/>
                <a:cs typeface="Tahoma" panose="020B0604030504040204" pitchFamily="34" charset="0"/>
              </a:rPr>
              <a:t>Major Developments:</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Children begin to think logically.</a:t>
            </a:r>
          </a:p>
          <a:p>
            <a:pPr marL="342900" lvl="0" indent="-342900">
              <a:lnSpc>
                <a:spcPct val="115000"/>
              </a:lnSpc>
              <a:buFont typeface="Wingdings" panose="05000000000000000000" pitchFamily="2" charset="2"/>
              <a:buChar char="q"/>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They learn the concept of conservation.</a:t>
            </a:r>
          </a:p>
          <a:p>
            <a:pPr marL="342900" lvl="0" indent="-342900">
              <a:lnSpc>
                <a:spcPct val="115000"/>
              </a:lnSpc>
              <a:buFont typeface="Wingdings" panose="05000000000000000000" pitchFamily="2" charset="2"/>
              <a:buChar char="q"/>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They can think of a particular object in different perspective.</a:t>
            </a:r>
          </a:p>
          <a:p>
            <a:pPr marL="342900" lvl="0" indent="-342900">
              <a:lnSpc>
                <a:spcPct val="115000"/>
              </a:lnSpc>
              <a:buFont typeface="Wingdings" panose="05000000000000000000" pitchFamily="2" charset="2"/>
              <a:buChar char="q"/>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They start to see the world according to other people’s perspectives. </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Concrete Operational Stage - Hook AP Psychology 4A">
            <a:extLst>
              <a:ext uri="{FF2B5EF4-FFF2-40B4-BE49-F238E27FC236}">
                <a16:creationId xmlns:a16="http://schemas.microsoft.com/office/drawing/2014/main" id="{BE866A47-BF70-9DC5-1A79-8ED7D275D3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2396" y="1729610"/>
            <a:ext cx="5004046" cy="3739033"/>
          </a:xfrm>
          <a:prstGeom prst="rect">
            <a:avLst/>
          </a:prstGeom>
          <a:noFill/>
          <a:ln>
            <a:noFill/>
          </a:ln>
        </p:spPr>
      </p:pic>
      <p:sp>
        <p:nvSpPr>
          <p:cNvPr id="4" name="TextBox 3">
            <a:extLst>
              <a:ext uri="{FF2B5EF4-FFF2-40B4-BE49-F238E27FC236}">
                <a16:creationId xmlns:a16="http://schemas.microsoft.com/office/drawing/2014/main" id="{FA68ABC2-1862-394A-E341-A1E7F15717AA}"/>
              </a:ext>
            </a:extLst>
          </p:cNvPr>
          <p:cNvSpPr txBox="1"/>
          <p:nvPr/>
        </p:nvSpPr>
        <p:spPr>
          <a:xfrm>
            <a:off x="455558" y="1177148"/>
            <a:ext cx="6069529" cy="4843955"/>
          </a:xfrm>
          <a:prstGeom prst="rect">
            <a:avLst/>
          </a:prstGeom>
          <a:noFill/>
        </p:spPr>
        <p:txBody>
          <a:bodyPr wrap="square">
            <a:spAutoFit/>
          </a:bodyPr>
          <a:lstStyle/>
          <a:p>
            <a:pPr marL="285750" indent="-28575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The concrete in this stage refers to children being able to think logically about concrete real-life events.</a:t>
            </a:r>
          </a:p>
          <a:p>
            <a:pPr marL="285750" indent="-285750">
              <a:lnSpc>
                <a:spcPct val="115000"/>
              </a:lnSpc>
              <a:buFont typeface="Wingdings" panose="05000000000000000000" pitchFamily="2" charset="2"/>
              <a:buChar char="q"/>
            </a:pPr>
            <a:endParaRPr lang="en-US" b="1" dirty="0">
              <a:solidFill>
                <a:srgbClr val="000000"/>
              </a:solidFill>
              <a:latin typeface="Trebuchet MS" panose="020B0603020202020204" pitchFamily="34" charset="0"/>
              <a:ea typeface="FZYaoTi"/>
              <a:cs typeface="Tahoma" panose="020B0604030504040204" pitchFamily="34" charset="0"/>
            </a:endParaRPr>
          </a:p>
          <a:p>
            <a:pPr marL="285750" indent="-28575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This is a major development stage as children can now work out things mentally along with doing them physically. </a:t>
            </a:r>
          </a:p>
          <a:p>
            <a:pPr marL="285750" indent="-285750">
              <a:lnSpc>
                <a:spcPct val="115000"/>
              </a:lnSpc>
              <a:buFont typeface="Wingdings" panose="05000000000000000000" pitchFamily="2" charset="2"/>
              <a:buChar char="q"/>
            </a:pPr>
            <a:endParaRPr lang="en-US" b="1" dirty="0">
              <a:solidFill>
                <a:srgbClr val="000000"/>
              </a:solidFill>
              <a:latin typeface="Trebuchet MS" panose="020B0603020202020204" pitchFamily="34" charset="0"/>
              <a:ea typeface="FZYaoTi"/>
              <a:cs typeface="Tahoma" panose="020B0604030504040204" pitchFamily="34" charset="0"/>
            </a:endParaRPr>
          </a:p>
          <a:p>
            <a:pPr marL="285750" indent="-28575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They start to see the world in a completely different way. They learn about conservation, that the quantity might be the same even if the appearance differs. </a:t>
            </a:r>
          </a:p>
          <a:p>
            <a:pPr marL="285750" indent="-285750">
              <a:lnSpc>
                <a:spcPct val="115000"/>
              </a:lnSpc>
              <a:buFont typeface="Wingdings" panose="05000000000000000000" pitchFamily="2" charset="2"/>
              <a:buChar char="q"/>
            </a:pPr>
            <a:endParaRPr lang="en-US" b="1" dirty="0">
              <a:solidFill>
                <a:srgbClr val="000000"/>
              </a:solidFill>
              <a:latin typeface="Trebuchet MS" panose="020B0603020202020204" pitchFamily="34" charset="0"/>
              <a:ea typeface="FZYaoTi"/>
              <a:cs typeface="Tahoma" panose="020B0604030504040204" pitchFamily="34" charset="0"/>
            </a:endParaRPr>
          </a:p>
          <a:p>
            <a:pPr marL="285750" indent="-28575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However, they are not able to process about hypothetical problems.</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Tree>
    <p:extLst>
      <p:ext uri="{BB962C8B-B14F-4D97-AF65-F5344CB8AC3E}">
        <p14:creationId xmlns:p14="http://schemas.microsoft.com/office/powerpoint/2010/main" val="3407984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3" y="677455"/>
            <a:ext cx="9050253" cy="600929"/>
          </a:xfrm>
        </p:spPr>
        <p:txBody>
          <a:bodyPr>
            <a:normAutofit/>
          </a:bodyPr>
          <a:lstStyle/>
          <a:p>
            <a:r>
              <a:rPr lang="en-US" sz="3200" dirty="0">
                <a:solidFill>
                  <a:srgbClr val="0070C0"/>
                </a:solidFill>
                <a:effectLst/>
                <a:latin typeface="Trebuchet MS" panose="020B0603020202020204" pitchFamily="34" charset="0"/>
                <a:ea typeface="Trebuchet MS" panose="020B0603020202020204" pitchFamily="34" charset="0"/>
                <a:cs typeface="Tahoma" panose="020B0604030504040204" pitchFamily="34" charset="0"/>
              </a:rPr>
              <a:t>The Formal Operational Stage (12+ ages)</a:t>
            </a:r>
            <a:endParaRPr lang="en-US" sz="3200" dirty="0"/>
          </a:p>
        </p:txBody>
      </p:sp>
      <p:sp>
        <p:nvSpPr>
          <p:cNvPr id="20" name="TextBox 19">
            <a:extLst>
              <a:ext uri="{FF2B5EF4-FFF2-40B4-BE49-F238E27FC236}">
                <a16:creationId xmlns:a16="http://schemas.microsoft.com/office/drawing/2014/main" id="{7022DF8F-4491-7B18-C791-11CADCA68334}"/>
              </a:ext>
            </a:extLst>
          </p:cNvPr>
          <p:cNvSpPr txBox="1"/>
          <p:nvPr/>
        </p:nvSpPr>
        <p:spPr>
          <a:xfrm>
            <a:off x="692459" y="1389235"/>
            <a:ext cx="10298097" cy="1021370"/>
          </a:xfrm>
          <a:prstGeom prst="rect">
            <a:avLst/>
          </a:prstGeom>
          <a:noFill/>
        </p:spPr>
        <p:txBody>
          <a:bodyPr wrap="square">
            <a:spAutoFit/>
          </a:bodyPr>
          <a:lstStyle/>
          <a:p>
            <a:pPr>
              <a:lnSpc>
                <a:spcPct val="115000"/>
              </a:lnSpc>
            </a:pPr>
            <a:r>
              <a:rPr lang="en-US" sz="1800" b="1" dirty="0">
                <a:solidFill>
                  <a:srgbClr val="000000"/>
                </a:solidFill>
                <a:effectLst/>
                <a:latin typeface="Trebuchet MS" panose="020B0603020202020204" pitchFamily="34" charset="0"/>
                <a:ea typeface="FZYaoTi"/>
                <a:cs typeface="Tahoma" panose="020B0604030504040204" pitchFamily="34" charset="0"/>
              </a:rPr>
              <a:t>A child begins to think in an abstract manner, he can think above and beyond. Children can engage in scientific reasoning about why things work the way they do and in many other topics such as politics and ethics. </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
        <p:nvSpPr>
          <p:cNvPr id="27" name="TextBox 26">
            <a:extLst>
              <a:ext uri="{FF2B5EF4-FFF2-40B4-BE49-F238E27FC236}">
                <a16:creationId xmlns:a16="http://schemas.microsoft.com/office/drawing/2014/main" id="{5856B850-EC5C-440C-79C7-62B0C1FEA0ED}"/>
              </a:ext>
            </a:extLst>
          </p:cNvPr>
          <p:cNvSpPr txBox="1"/>
          <p:nvPr/>
        </p:nvSpPr>
        <p:spPr>
          <a:xfrm>
            <a:off x="838200" y="2846754"/>
            <a:ext cx="2952565" cy="1977016"/>
          </a:xfrm>
          <a:prstGeom prst="rect">
            <a:avLst/>
          </a:prstGeom>
          <a:noFill/>
        </p:spPr>
        <p:txBody>
          <a:bodyPr wrap="square">
            <a:spAutoFit/>
          </a:bodyPr>
          <a:lstStyle/>
          <a:p>
            <a:pPr>
              <a:lnSpc>
                <a:spcPct val="115000"/>
              </a:lnSpc>
            </a:pPr>
            <a:r>
              <a:rPr lang="en-US" sz="2400" b="1" u="sng" dirty="0">
                <a:solidFill>
                  <a:srgbClr val="000000"/>
                </a:solidFill>
                <a:effectLst/>
                <a:latin typeface="Trebuchet MS" panose="020B0603020202020204" pitchFamily="34" charset="0"/>
                <a:ea typeface="FZYaoTi"/>
                <a:cs typeface="Tahoma" panose="020B0604030504040204" pitchFamily="34" charset="0"/>
              </a:rPr>
              <a:t>Major Developments:</a:t>
            </a:r>
          </a:p>
          <a:p>
            <a:pPr>
              <a:lnSpc>
                <a:spcPct val="115000"/>
              </a:lnSpc>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Symbol" panose="05050102010706020507" pitchFamily="18" charset="2"/>
              <a:buChar char=""/>
            </a:pPr>
            <a:r>
              <a:rPr lang="en-US" sz="1800" b="1" dirty="0">
                <a:solidFill>
                  <a:srgbClr val="000000"/>
                </a:solidFill>
                <a:effectLst/>
                <a:latin typeface="Trebuchet MS" panose="020B0603020202020204" pitchFamily="34" charset="0"/>
                <a:ea typeface="FZYaoTi"/>
                <a:cs typeface="Tahoma" panose="020B0604030504040204" pitchFamily="34" charset="0"/>
              </a:rPr>
              <a:t>Children can work on abstract ideas.</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
        <p:nvSpPr>
          <p:cNvPr id="29" name="TextBox 28">
            <a:extLst>
              <a:ext uri="{FF2B5EF4-FFF2-40B4-BE49-F238E27FC236}">
                <a16:creationId xmlns:a16="http://schemas.microsoft.com/office/drawing/2014/main" id="{90AC31D4-6385-A131-52A8-7BBFD262DD5E}"/>
              </a:ext>
            </a:extLst>
          </p:cNvPr>
          <p:cNvSpPr txBox="1"/>
          <p:nvPr/>
        </p:nvSpPr>
        <p:spPr>
          <a:xfrm>
            <a:off x="4520953" y="4032067"/>
            <a:ext cx="3300274" cy="702821"/>
          </a:xfrm>
          <a:prstGeom prst="rect">
            <a:avLst/>
          </a:prstGeom>
          <a:noFill/>
        </p:spPr>
        <p:txBody>
          <a:bodyPr wrap="square">
            <a:spAutoFit/>
          </a:bodyPr>
          <a:lstStyle/>
          <a:p>
            <a:pPr marL="342900" lvl="0" indent="-342900" rtl="0">
              <a:lnSpc>
                <a:spcPct val="115000"/>
              </a:lnSpc>
              <a:buFont typeface="Symbol" panose="05050102010706020507" pitchFamily="18" charset="2"/>
              <a:buChar char=""/>
            </a:pPr>
            <a:r>
              <a:rPr lang="en-US" sz="1800" b="1" dirty="0">
                <a:solidFill>
                  <a:srgbClr val="000000"/>
                </a:solidFill>
                <a:effectLst/>
                <a:latin typeface="Trebuchet MS" panose="020B0603020202020204" pitchFamily="34" charset="0"/>
                <a:ea typeface="FZYaoTi"/>
                <a:cs typeface="Tahoma" panose="020B0604030504040204" pitchFamily="34" charset="0"/>
              </a:rPr>
              <a:t>They can deal with hypothetical problems.</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
        <p:nvSpPr>
          <p:cNvPr id="31" name="TextBox 30">
            <a:extLst>
              <a:ext uri="{FF2B5EF4-FFF2-40B4-BE49-F238E27FC236}">
                <a16:creationId xmlns:a16="http://schemas.microsoft.com/office/drawing/2014/main" id="{ABDEE620-5BDE-EA4B-1A1D-5D2263BCB911}"/>
              </a:ext>
            </a:extLst>
          </p:cNvPr>
          <p:cNvSpPr txBox="1"/>
          <p:nvPr/>
        </p:nvSpPr>
        <p:spPr>
          <a:xfrm>
            <a:off x="8332062" y="3894451"/>
            <a:ext cx="3300275" cy="1021370"/>
          </a:xfrm>
          <a:prstGeom prst="rect">
            <a:avLst/>
          </a:prstGeom>
          <a:noFill/>
        </p:spPr>
        <p:txBody>
          <a:bodyPr wrap="square">
            <a:spAutoFit/>
          </a:bodyPr>
          <a:lstStyle/>
          <a:p>
            <a:pPr marL="342900" lvl="0" indent="-342900" rtl="0">
              <a:lnSpc>
                <a:spcPct val="115000"/>
              </a:lnSpc>
              <a:buFont typeface="Symbol" panose="05050102010706020507" pitchFamily="18" charset="2"/>
              <a:buChar char=""/>
            </a:pPr>
            <a:r>
              <a:rPr lang="en-US" sz="1800" b="1" dirty="0">
                <a:solidFill>
                  <a:srgbClr val="000000"/>
                </a:solidFill>
                <a:effectLst/>
                <a:latin typeface="Trebuchet MS" panose="020B0603020202020204" pitchFamily="34" charset="0"/>
                <a:ea typeface="FZYaoTi"/>
                <a:cs typeface="Tahoma" panose="020B0604030504040204" pitchFamily="34" charset="0"/>
              </a:rPr>
              <a:t>Better understanding of the topics that are being talked about with them.</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Tree>
    <p:extLst>
      <p:ext uri="{BB962C8B-B14F-4D97-AF65-F5344CB8AC3E}">
        <p14:creationId xmlns:p14="http://schemas.microsoft.com/office/powerpoint/2010/main" val="426704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Formal Operational Stage | Definition and Examples | Practical Psychology">
            <a:extLst>
              <a:ext uri="{FF2B5EF4-FFF2-40B4-BE49-F238E27FC236}">
                <a16:creationId xmlns:a16="http://schemas.microsoft.com/office/drawing/2014/main" id="{33F02A52-2823-4BE1-160F-A4D7FF0282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29258" y="2030079"/>
            <a:ext cx="4809490" cy="3277235"/>
          </a:xfrm>
          <a:prstGeom prst="rect">
            <a:avLst/>
          </a:prstGeom>
          <a:noFill/>
          <a:ln>
            <a:noFill/>
          </a:ln>
        </p:spPr>
      </p:pic>
      <p:sp>
        <p:nvSpPr>
          <p:cNvPr id="13" name="TextBox 12">
            <a:extLst>
              <a:ext uri="{FF2B5EF4-FFF2-40B4-BE49-F238E27FC236}">
                <a16:creationId xmlns:a16="http://schemas.microsoft.com/office/drawing/2014/main" id="{94C1E557-FD29-E755-2082-A247413412FC}"/>
              </a:ext>
            </a:extLst>
          </p:cNvPr>
          <p:cNvSpPr txBox="1"/>
          <p:nvPr/>
        </p:nvSpPr>
        <p:spPr>
          <a:xfrm>
            <a:off x="606264" y="1833723"/>
            <a:ext cx="6094520" cy="3251211"/>
          </a:xfrm>
          <a:prstGeom prst="rect">
            <a:avLst/>
          </a:prstGeom>
          <a:noFill/>
        </p:spPr>
        <p:txBody>
          <a:bodyPr wrap="square">
            <a:spAutoFit/>
          </a:bodyPr>
          <a:lstStyle/>
          <a:p>
            <a:pPr>
              <a:lnSpc>
                <a:spcPct val="115000"/>
              </a:lnSpc>
            </a:pPr>
            <a:r>
              <a:rPr lang="en-US" sz="1800" b="1" dirty="0">
                <a:solidFill>
                  <a:srgbClr val="000000"/>
                </a:solidFill>
                <a:effectLst/>
                <a:latin typeface="Trebuchet MS" panose="020B0603020202020204" pitchFamily="34" charset="0"/>
                <a:ea typeface="FZYaoTi"/>
                <a:cs typeface="Tahoma" panose="020B0604030504040204" pitchFamily="34" charset="0"/>
              </a:rPr>
              <a:t> </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a:lnSpc>
                <a:spcPct val="115000"/>
              </a:lnSpc>
            </a:pPr>
            <a:r>
              <a:rPr lang="en-US" sz="1800" b="1" dirty="0">
                <a:solidFill>
                  <a:srgbClr val="000000"/>
                </a:solidFill>
                <a:effectLst/>
                <a:latin typeface="Trebuchet MS" panose="020B0603020202020204" pitchFamily="34" charset="0"/>
                <a:ea typeface="FZYaoTi"/>
                <a:cs typeface="Tahoma" panose="020B0604030504040204" pitchFamily="34" charset="0"/>
              </a:rPr>
              <a:t>Children can think about abstract problems and develops sense of responsibility. </a:t>
            </a:r>
          </a:p>
          <a:p>
            <a:pPr>
              <a:lnSpc>
                <a:spcPct val="115000"/>
              </a:lnSpc>
            </a:pPr>
            <a:endParaRPr lang="en-US" b="1" dirty="0">
              <a:solidFill>
                <a:srgbClr val="000000"/>
              </a:solidFill>
              <a:latin typeface="Trebuchet MS" panose="020B0603020202020204" pitchFamily="34" charset="0"/>
              <a:ea typeface="FZYaoTi"/>
              <a:cs typeface="Tahoma" panose="020B0604030504040204" pitchFamily="34" charset="0"/>
            </a:endParaRPr>
          </a:p>
          <a:p>
            <a:pPr>
              <a:lnSpc>
                <a:spcPct val="115000"/>
              </a:lnSpc>
            </a:pPr>
            <a:r>
              <a:rPr lang="en-US" sz="1800" b="1" dirty="0">
                <a:solidFill>
                  <a:srgbClr val="000000"/>
                </a:solidFill>
                <a:effectLst/>
                <a:latin typeface="Trebuchet MS" panose="020B0603020202020204" pitchFamily="34" charset="0"/>
                <a:ea typeface="FZYaoTi"/>
                <a:cs typeface="Tahoma" panose="020B0604030504040204" pitchFamily="34" charset="0"/>
              </a:rPr>
              <a:t>For example, what would happen if he does not have enough money by the end of the week? </a:t>
            </a:r>
          </a:p>
          <a:p>
            <a:pPr>
              <a:lnSpc>
                <a:spcPct val="115000"/>
              </a:lnSpc>
            </a:pPr>
            <a:endParaRPr lang="en-US" b="1" dirty="0">
              <a:solidFill>
                <a:srgbClr val="000000"/>
              </a:solidFill>
              <a:latin typeface="Trebuchet MS" panose="020B0603020202020204" pitchFamily="34" charset="0"/>
              <a:ea typeface="FZYaoTi"/>
              <a:cs typeface="Tahoma" panose="020B0604030504040204" pitchFamily="34" charset="0"/>
            </a:endParaRPr>
          </a:p>
          <a:p>
            <a:pPr>
              <a:lnSpc>
                <a:spcPct val="115000"/>
              </a:lnSpc>
            </a:pPr>
            <a:r>
              <a:rPr lang="en-US" sz="1800" b="1" dirty="0">
                <a:solidFill>
                  <a:srgbClr val="000000"/>
                </a:solidFill>
                <a:effectLst/>
                <a:latin typeface="Trebuchet MS" panose="020B0603020202020204" pitchFamily="34" charset="0"/>
                <a:ea typeface="FZYaoTi"/>
                <a:cs typeface="Tahoma" panose="020B0604030504040204" pitchFamily="34" charset="0"/>
              </a:rPr>
              <a:t>They can also involve themselves in scientific thinking and give their two cents on how things work the way they do. </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Tree>
    <p:extLst>
      <p:ext uri="{BB962C8B-B14F-4D97-AF65-F5344CB8AC3E}">
        <p14:creationId xmlns:p14="http://schemas.microsoft.com/office/powerpoint/2010/main" val="4097380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7" name="Title 6">
            <a:extLst>
              <a:ext uri="{FF2B5EF4-FFF2-40B4-BE49-F238E27FC236}">
                <a16:creationId xmlns:a16="http://schemas.microsoft.com/office/drawing/2014/main" id="{EDFC8D99-5D4C-D0FB-A503-00018D3D1136}"/>
              </a:ext>
            </a:extLst>
          </p:cNvPr>
          <p:cNvSpPr>
            <a:spLocks noGrp="1"/>
          </p:cNvSpPr>
          <p:nvPr>
            <p:ph type="title"/>
          </p:nvPr>
        </p:nvSpPr>
        <p:spPr>
          <a:xfrm>
            <a:off x="5478592" y="639193"/>
            <a:ext cx="6713408" cy="1917576"/>
          </a:xfrm>
        </p:spPr>
        <p:txBody>
          <a:bodyPr>
            <a:normAutofit/>
          </a:bodyPr>
          <a:lstStyle/>
          <a:p>
            <a:pPr>
              <a:lnSpc>
                <a:spcPct val="115000"/>
              </a:lnSpc>
            </a:pPr>
            <a:r>
              <a:rPr lang="en-US" sz="1800" b="1" dirty="0">
                <a:solidFill>
                  <a:srgbClr val="0070C0"/>
                </a:solidFill>
                <a:effectLst/>
                <a:latin typeface="Trebuchet MS" panose="020B0603020202020204" pitchFamily="34" charset="0"/>
                <a:ea typeface="FZYaoTi"/>
                <a:cs typeface="Tahoma" panose="020B0604030504040204" pitchFamily="34" charset="0"/>
              </a:rPr>
              <a:t> </a:t>
            </a:r>
            <a:br>
              <a:rPr lang="en-PK" sz="1800" b="1" dirty="0">
                <a:solidFill>
                  <a:srgbClr val="785263"/>
                </a:solidFill>
                <a:effectLst/>
                <a:latin typeface="Trebuchet MS" panose="020B0603020202020204" pitchFamily="34" charset="0"/>
                <a:ea typeface="FZYaoTi"/>
                <a:cs typeface="Tahoma" panose="020B0604030504040204" pitchFamily="34" charset="0"/>
              </a:rPr>
            </a:br>
            <a:r>
              <a:rPr lang="en-US" sz="2400" b="1" dirty="0">
                <a:solidFill>
                  <a:srgbClr val="0070C0"/>
                </a:solidFill>
                <a:effectLst/>
                <a:latin typeface="Trebuchet MS" panose="020B0603020202020204" pitchFamily="34" charset="0"/>
                <a:ea typeface="FZYaoTi"/>
                <a:cs typeface="Tahoma" panose="020B0604030504040204" pitchFamily="34" charset="0"/>
              </a:rPr>
              <a:t>Application And Practical Uses</a:t>
            </a:r>
            <a:endParaRPr lang="en-PK" sz="2400" dirty="0"/>
          </a:p>
        </p:txBody>
      </p:sp>
      <p:sp>
        <p:nvSpPr>
          <p:cNvPr id="9" name="Text Placeholder 8">
            <a:extLst>
              <a:ext uri="{FF2B5EF4-FFF2-40B4-BE49-F238E27FC236}">
                <a16:creationId xmlns:a16="http://schemas.microsoft.com/office/drawing/2014/main" id="{3AE42592-B4A7-1F98-45B2-B05D01A27D56}"/>
              </a:ext>
            </a:extLst>
          </p:cNvPr>
          <p:cNvSpPr>
            <a:spLocks noGrp="1"/>
          </p:cNvSpPr>
          <p:nvPr>
            <p:ph type="body" sz="quarter" idx="13"/>
          </p:nvPr>
        </p:nvSpPr>
        <p:spPr>
          <a:xfrm>
            <a:off x="5867399" y="2556768"/>
            <a:ext cx="5185299" cy="3089429"/>
          </a:xfrm>
        </p:spPr>
        <p:txBody>
          <a:bodyPr>
            <a:normAutofit/>
          </a:bodyPr>
          <a:lstStyle/>
          <a:p>
            <a:r>
              <a:rPr lang="en-US" sz="1800" b="1" dirty="0">
                <a:solidFill>
                  <a:srgbClr val="000000"/>
                </a:solidFill>
                <a:effectLst/>
                <a:latin typeface="Trebuchet MS" panose="020B0603020202020204" pitchFamily="34" charset="0"/>
                <a:ea typeface="FZYaoTi"/>
                <a:cs typeface="Tahoma" panose="020B0604030504040204" pitchFamily="34" charset="0"/>
              </a:rPr>
              <a:t>Piaget’s cognitive development theory has massively helped parents and teachers to understand what stages a child goes through in their development. Keeping the stages in mind, parents and teachers both can provide a safe learning environment for a child for them to reach their maximum capability. </a:t>
            </a:r>
            <a:endParaRPr lang="en-PK" sz="1800" b="1" dirty="0">
              <a:solidFill>
                <a:srgbClr val="785263"/>
              </a:solidFill>
              <a:effectLst/>
              <a:latin typeface="Trebuchet MS" panose="020B0603020202020204" pitchFamily="34" charset="0"/>
              <a:ea typeface="FZYaoTi"/>
              <a:cs typeface="Tahoma" panose="020B0604030504040204" pitchFamily="34" charset="0"/>
            </a:endParaRPr>
          </a:p>
        </p:txBody>
      </p:sp>
    </p:spTree>
    <p:extLst>
      <p:ext uri="{BB962C8B-B14F-4D97-AF65-F5344CB8AC3E}">
        <p14:creationId xmlns:p14="http://schemas.microsoft.com/office/powerpoint/2010/main" val="920173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46FC9B49-96BB-C234-C3F0-B14C3C3EAC1C}"/>
              </a:ext>
            </a:extLst>
          </p:cNvPr>
          <p:cNvSpPr txBox="1"/>
          <p:nvPr/>
        </p:nvSpPr>
        <p:spPr>
          <a:xfrm>
            <a:off x="594803" y="1305016"/>
            <a:ext cx="10679837" cy="4413516"/>
          </a:xfrm>
          <a:prstGeom prst="rect">
            <a:avLst/>
          </a:prstGeom>
          <a:noFill/>
        </p:spPr>
        <p:txBody>
          <a:bodyPr wrap="square">
            <a:spAutoFit/>
          </a:bodyPr>
          <a:lstStyle/>
          <a:p>
            <a:r>
              <a:rPr lang="en-US" sz="1800" b="1" u="sng" dirty="0">
                <a:solidFill>
                  <a:srgbClr val="000000"/>
                </a:solidFill>
                <a:effectLst/>
                <a:latin typeface="Trebuchet MS" panose="020B0603020202020204" pitchFamily="34" charset="0"/>
                <a:ea typeface="Trebuchet MS" panose="020B0603020202020204" pitchFamily="34" charset="0"/>
                <a:cs typeface="Tahoma" panose="020B0604030504040204" pitchFamily="34" charset="0"/>
              </a:rPr>
              <a:t>FOR TEACHERS:</a:t>
            </a:r>
          </a:p>
          <a:p>
            <a:endParaRPr lang="en-US" sz="1800" b="1" dirty="0">
              <a:solidFill>
                <a:srgbClr val="000000"/>
              </a:solidFill>
              <a:effectLst/>
              <a:latin typeface="Trebuchet MS" panose="020B0603020202020204" pitchFamily="34" charset="0"/>
              <a:ea typeface="Trebuchet MS" panose="020B0603020202020204" pitchFamily="34" charset="0"/>
              <a:cs typeface="Tahoma" panose="020B0604030504040204" pitchFamily="34" charset="0"/>
            </a:endParaRPr>
          </a:p>
          <a:p>
            <a:r>
              <a:rPr lang="en-US" sz="1800" dirty="0">
                <a:solidFill>
                  <a:srgbClr val="000000"/>
                </a:solidFill>
                <a:effectLst/>
                <a:latin typeface="Trebuchet MS" panose="020B0603020202020204" pitchFamily="34" charset="0"/>
                <a:ea typeface="Trebuchet MS" panose="020B0603020202020204" pitchFamily="34" charset="0"/>
                <a:cs typeface="Tahoma" panose="020B0604030504040204" pitchFamily="34" charset="0"/>
              </a:rPr>
              <a:t>Teachers should guide the students. They should take a mentoring role and should encourage students to be active and engaged. Teachers should take opinions of every student and make them feel an important part of the class. Hands on classroom activities should be arranged so that children can experience the content being taught.</a:t>
            </a:r>
          </a:p>
          <a:p>
            <a:endParaRPr lang="en-US" dirty="0">
              <a:solidFill>
                <a:srgbClr val="000000"/>
              </a:solidFill>
              <a:latin typeface="Trebuchet MS" panose="020B0603020202020204" pitchFamily="34" charset="0"/>
              <a:cs typeface="Tahoma" panose="020B0604030504040204" pitchFamily="34" charset="0"/>
            </a:endParaRPr>
          </a:p>
          <a:p>
            <a:r>
              <a:rPr lang="en-US" sz="1800" b="1" u="sng" dirty="0">
                <a:solidFill>
                  <a:srgbClr val="000000"/>
                </a:solidFill>
                <a:effectLst/>
                <a:latin typeface="Trebuchet MS" panose="020B0603020202020204" pitchFamily="34" charset="0"/>
                <a:ea typeface="Trebuchet MS" panose="020B0603020202020204" pitchFamily="34" charset="0"/>
                <a:cs typeface="Tahoma" panose="020B0604030504040204" pitchFamily="34" charset="0"/>
              </a:rPr>
              <a:t>FOR PARENTS:</a:t>
            </a:r>
          </a:p>
          <a:p>
            <a:endParaRPr lang="en-US" b="1" dirty="0">
              <a:solidFill>
                <a:srgbClr val="000000"/>
              </a:solidFill>
              <a:latin typeface="Trebuchet MS" panose="020B0603020202020204" pitchFamily="34" charset="0"/>
              <a:ea typeface="Trebuchet MS" panose="020B0603020202020204" pitchFamily="34" charset="0"/>
              <a:cs typeface="Tahoma" panose="020B0604030504040204" pitchFamily="34" charset="0"/>
            </a:endParaRPr>
          </a:p>
          <a:p>
            <a:pPr>
              <a:lnSpc>
                <a:spcPct val="115000"/>
              </a:lnSpc>
            </a:pPr>
            <a:r>
              <a:rPr lang="en-US" dirty="0">
                <a:solidFill>
                  <a:srgbClr val="000000"/>
                </a:solidFill>
                <a:latin typeface="Trebuchet MS" panose="020B0603020202020204" pitchFamily="34" charset="0"/>
                <a:ea typeface="FZYaoTi"/>
                <a:cs typeface="Tahoma" panose="020B0604030504040204" pitchFamily="34" charset="0"/>
              </a:rPr>
              <a:t>P</a:t>
            </a:r>
            <a:r>
              <a:rPr lang="en-US" sz="1800" dirty="0">
                <a:solidFill>
                  <a:srgbClr val="000000"/>
                </a:solidFill>
                <a:effectLst/>
                <a:latin typeface="Trebuchet MS" panose="020B0603020202020204" pitchFamily="34" charset="0"/>
                <a:ea typeface="FZYaoTi"/>
                <a:cs typeface="Tahoma" panose="020B0604030504040204" pitchFamily="34" charset="0"/>
              </a:rPr>
              <a:t>arents should pay close attention to their children. They should interact with them as much as they can and give them quality time. They should create a fun and engaging learning environment so that children learn from their mistakes. If they find their opinion different or wrong, they can respectfully and politely guide them.</a:t>
            </a:r>
            <a:r>
              <a:rPr lang="en-US" sz="1800" b="1" dirty="0">
                <a:solidFill>
                  <a:srgbClr val="000000"/>
                </a:solidFill>
                <a:effectLst/>
                <a:latin typeface="Trebuchet MS" panose="020B0603020202020204" pitchFamily="34" charset="0"/>
                <a:ea typeface="FZYaoTi"/>
                <a:cs typeface="Tahoma" panose="020B0604030504040204" pitchFamily="34" charset="0"/>
              </a:rPr>
              <a:t> </a:t>
            </a:r>
            <a:endParaRPr lang="en-PK" sz="1800" b="1" dirty="0">
              <a:solidFill>
                <a:srgbClr val="785263"/>
              </a:solidFill>
              <a:effectLst/>
              <a:latin typeface="Trebuchet MS" panose="020B0603020202020204" pitchFamily="34" charset="0"/>
              <a:ea typeface="FZYaoTi"/>
              <a:cs typeface="Tahoma" panose="020B0604030504040204" pitchFamily="34" charset="0"/>
            </a:endParaRPr>
          </a:p>
          <a:p>
            <a:endParaRPr lang="en-US" sz="1800" b="1" dirty="0">
              <a:solidFill>
                <a:srgbClr val="000000"/>
              </a:solidFill>
              <a:effectLst/>
              <a:latin typeface="Trebuchet MS" panose="020B0603020202020204" pitchFamily="34" charset="0"/>
              <a:ea typeface="Trebuchet MS" panose="020B0603020202020204" pitchFamily="34" charset="0"/>
              <a:cs typeface="Tahoma" panose="020B0604030504040204" pitchFamily="34" charset="0"/>
            </a:endParaRPr>
          </a:p>
          <a:p>
            <a:endParaRPr lang="en-PK" dirty="0"/>
          </a:p>
        </p:txBody>
      </p:sp>
    </p:spTree>
    <p:extLst>
      <p:ext uri="{BB962C8B-B14F-4D97-AF65-F5344CB8AC3E}">
        <p14:creationId xmlns:p14="http://schemas.microsoft.com/office/powerpoint/2010/main" val="2161157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404314" y="2217288"/>
            <a:ext cx="5268572" cy="1751032"/>
          </a:xfrm>
        </p:spPr>
        <p:txBody>
          <a:bodyPr>
            <a:normAutofit/>
          </a:bodyPr>
          <a:lstStyle/>
          <a:p>
            <a:r>
              <a:rPr lang="en-US" sz="4800" dirty="0"/>
              <a:t>THANK YOU</a:t>
            </a:r>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72979" y="1192249"/>
            <a:ext cx="7968916" cy="1325563"/>
          </a:xfrm>
        </p:spPr>
        <p:txBody>
          <a:bodyPr>
            <a:normAutofit/>
          </a:bodyPr>
          <a:lstStyle/>
          <a:p>
            <a:r>
              <a:rPr lang="en-ZA" dirty="0"/>
              <a:t>Psychology Presentation</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pPr>
              <a:lnSpc>
                <a:spcPct val="107000"/>
              </a:lnSpc>
              <a:spcAft>
                <a:spcPts val="1600"/>
              </a:spcAft>
            </a:pPr>
            <a:r>
              <a:rPr lang="en-US"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rPr>
              <a:t>Group Members: </a:t>
            </a:r>
            <a:endParaRPr lang="en-PK"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endParaRPr>
          </a:p>
          <a:p>
            <a:pPr lvl="0">
              <a:lnSpc>
                <a:spcPct val="70000"/>
              </a:lnSpc>
              <a:spcAft>
                <a:spcPts val="1600"/>
              </a:spcAft>
            </a:pPr>
            <a:r>
              <a:rPr lang="en-US"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rPr>
              <a:t>Bilal Shakeel 21K-4874</a:t>
            </a:r>
            <a:endParaRPr lang="en-PK"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endParaRPr>
          </a:p>
          <a:p>
            <a:pPr lvl="0">
              <a:lnSpc>
                <a:spcPct val="70000"/>
              </a:lnSpc>
              <a:spcAft>
                <a:spcPts val="1600"/>
              </a:spcAft>
            </a:pPr>
            <a:r>
              <a:rPr lang="en-US"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rPr>
              <a:t>Muhammad Tahir 21K-4503</a:t>
            </a:r>
            <a:endParaRPr lang="en-PK"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endParaRPr>
          </a:p>
          <a:p>
            <a:pPr lvl="0">
              <a:lnSpc>
                <a:spcPct val="70000"/>
              </a:lnSpc>
              <a:spcAft>
                <a:spcPts val="1600"/>
              </a:spcAft>
            </a:pPr>
            <a:r>
              <a:rPr lang="en-US"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rPr>
              <a:t>Muhammad Samamah 21K-3205</a:t>
            </a:r>
            <a:endParaRPr lang="en-PK"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endParaRPr>
          </a:p>
          <a:p>
            <a:pPr lvl="0">
              <a:lnSpc>
                <a:spcPct val="70000"/>
              </a:lnSpc>
              <a:spcAft>
                <a:spcPts val="1600"/>
              </a:spcAft>
            </a:pPr>
            <a:r>
              <a:rPr lang="en-US"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rPr>
              <a:t>Mujtaba Noondani 21K-3255</a:t>
            </a:r>
            <a:endParaRPr lang="en-PK" sz="1800" dirty="0">
              <a:solidFill>
                <a:srgbClr val="5A5A5A"/>
              </a:solidFill>
              <a:effectLst/>
              <a:latin typeface="Trebuchet MS" panose="020B0603020202020204" pitchFamily="34" charset="0"/>
              <a:ea typeface="STXinwei" panose="02010800040101010101" pitchFamily="2" charset="-122"/>
              <a:cs typeface="Tahoma" panose="020B0604030504040204" pitchFamily="34" charset="0"/>
            </a:endParaRPr>
          </a:p>
          <a:p>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651768" y="533801"/>
            <a:ext cx="10515600" cy="1325563"/>
          </a:xfrm>
        </p:spPr>
        <p:txBody>
          <a:bodyPr>
            <a:normAutofit/>
          </a:bodyPr>
          <a:lstStyle/>
          <a:p>
            <a:r>
              <a:rPr lang="en-US" sz="3600" dirty="0">
                <a:effectLst/>
                <a:latin typeface="Trebuchet MS" panose="020B0603020202020204" pitchFamily="34" charset="0"/>
                <a:ea typeface="Trebuchet MS" panose="020B0603020202020204" pitchFamily="34" charset="0"/>
                <a:cs typeface="Tahoma" panose="020B0604030504040204" pitchFamily="34" charset="0"/>
              </a:rPr>
              <a:t>Introduction (Who was Jean Piaget?)</a:t>
            </a:r>
            <a:endParaRPr lang="en-US" sz="3600" dirty="0"/>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
        <p:nvSpPr>
          <p:cNvPr id="6" name="Text Placeholder 5">
            <a:extLst>
              <a:ext uri="{FF2B5EF4-FFF2-40B4-BE49-F238E27FC236}">
                <a16:creationId xmlns:a16="http://schemas.microsoft.com/office/drawing/2014/main" id="{1C7F4214-AFBC-D152-BB42-CBD595B665CB}"/>
              </a:ext>
            </a:extLst>
          </p:cNvPr>
          <p:cNvSpPr>
            <a:spLocks noGrp="1"/>
          </p:cNvSpPr>
          <p:nvPr>
            <p:ph type="body" sz="quarter" idx="13"/>
          </p:nvPr>
        </p:nvSpPr>
        <p:spPr>
          <a:xfrm>
            <a:off x="818314" y="1964769"/>
            <a:ext cx="7965868" cy="3978443"/>
          </a:xfrm>
        </p:spPr>
        <p:txBody>
          <a:bodyPr/>
          <a:lstStyle/>
          <a:p>
            <a:pPr marL="342900" indent="-342900">
              <a:lnSpc>
                <a:spcPct val="100000"/>
              </a:lnSpc>
              <a:buFont typeface="Wingdings" panose="05000000000000000000" pitchFamily="2" charset="2"/>
              <a:buChar char="q"/>
            </a:pPr>
            <a:r>
              <a:rPr lang="en-US" sz="2400" kern="0" dirty="0">
                <a:solidFill>
                  <a:srgbClr val="0D0D0D"/>
                </a:solidFill>
                <a:effectLst/>
                <a:ea typeface="STXinwei" panose="02010800040101010101" pitchFamily="2" charset="-122"/>
                <a:cs typeface="Tahoma" panose="020B0604030504040204" pitchFamily="34" charset="0"/>
              </a:rPr>
              <a:t>Jean Piaget was a Swiss psychologist who was born on 9th August 1986.</a:t>
            </a:r>
          </a:p>
          <a:p>
            <a:pPr marL="342900" indent="-342900">
              <a:lnSpc>
                <a:spcPct val="100000"/>
              </a:lnSpc>
              <a:buFont typeface="Wingdings" panose="05000000000000000000" pitchFamily="2" charset="2"/>
              <a:buChar char="q"/>
            </a:pPr>
            <a:endParaRPr lang="en-US" sz="2400" kern="0" dirty="0">
              <a:solidFill>
                <a:srgbClr val="0D0D0D"/>
              </a:solidFill>
              <a:effectLst/>
              <a:ea typeface="STXinwei" panose="02010800040101010101" pitchFamily="2" charset="-122"/>
              <a:cs typeface="Tahoma" panose="020B0604030504040204" pitchFamily="34" charset="0"/>
            </a:endParaRPr>
          </a:p>
          <a:p>
            <a:pPr marL="342900" indent="-342900">
              <a:lnSpc>
                <a:spcPct val="100000"/>
              </a:lnSpc>
              <a:buFont typeface="Wingdings" panose="05000000000000000000" pitchFamily="2" charset="2"/>
              <a:buChar char="q"/>
            </a:pPr>
            <a:r>
              <a:rPr lang="en-US" sz="2400" kern="0" dirty="0">
                <a:solidFill>
                  <a:srgbClr val="0D0D0D"/>
                </a:solidFill>
                <a:effectLst/>
                <a:ea typeface="STXinwei" panose="02010800040101010101" pitchFamily="2" charset="-122"/>
                <a:cs typeface="Tahoma" panose="020B0604030504040204" pitchFamily="34" charset="0"/>
              </a:rPr>
              <a:t>In his early life, he mainly was interested in zoology.</a:t>
            </a:r>
          </a:p>
          <a:p>
            <a:pPr marL="342900" indent="-342900">
              <a:lnSpc>
                <a:spcPct val="100000"/>
              </a:lnSpc>
              <a:buFont typeface="Wingdings" panose="05000000000000000000" pitchFamily="2" charset="2"/>
              <a:buChar char="q"/>
            </a:pPr>
            <a:endParaRPr lang="en-US" sz="2400" kern="0" dirty="0">
              <a:solidFill>
                <a:srgbClr val="0D0D0D"/>
              </a:solidFill>
              <a:ea typeface="STXinwei" panose="02010800040101010101" pitchFamily="2" charset="-122"/>
              <a:cs typeface="Tahoma" panose="020B0604030504040204" pitchFamily="34" charset="0"/>
            </a:endParaRPr>
          </a:p>
          <a:p>
            <a:pPr marL="342900" indent="-342900">
              <a:lnSpc>
                <a:spcPct val="100000"/>
              </a:lnSpc>
              <a:buFont typeface="Wingdings" panose="05000000000000000000" pitchFamily="2" charset="2"/>
              <a:buChar char="q"/>
            </a:pPr>
            <a:r>
              <a:rPr lang="en-US" sz="2400" kern="0" dirty="0">
                <a:solidFill>
                  <a:srgbClr val="0D0D0D"/>
                </a:solidFill>
                <a:effectLst/>
                <a:ea typeface="STXinwei" panose="02010800040101010101" pitchFamily="2" charset="-122"/>
                <a:cs typeface="Tahoma" panose="020B0604030504040204" pitchFamily="34" charset="0"/>
              </a:rPr>
              <a:t>He started to gain interest in Psychology. </a:t>
            </a:r>
          </a:p>
          <a:p>
            <a:pPr marL="342900" indent="-342900">
              <a:lnSpc>
                <a:spcPct val="100000"/>
              </a:lnSpc>
              <a:buFont typeface="Wingdings" panose="05000000000000000000" pitchFamily="2" charset="2"/>
              <a:buChar char="q"/>
            </a:pPr>
            <a:endParaRPr lang="en-US" sz="2400" kern="0" dirty="0">
              <a:solidFill>
                <a:srgbClr val="0D0D0D"/>
              </a:solidFill>
              <a:effectLst/>
              <a:ea typeface="STXinwei" panose="02010800040101010101" pitchFamily="2" charset="-122"/>
              <a:cs typeface="Tahoma" panose="020B0604030504040204" pitchFamily="34" charset="0"/>
            </a:endParaRPr>
          </a:p>
          <a:p>
            <a:pPr marL="342900" indent="-342900">
              <a:lnSpc>
                <a:spcPct val="100000"/>
              </a:lnSpc>
              <a:buFont typeface="Wingdings" panose="05000000000000000000" pitchFamily="2" charset="2"/>
              <a:buChar char="q"/>
            </a:pPr>
            <a:r>
              <a:rPr lang="en-US" sz="2400" kern="0" dirty="0">
                <a:solidFill>
                  <a:srgbClr val="0D0D0D"/>
                </a:solidFill>
                <a:effectLst/>
                <a:ea typeface="STXinwei" panose="02010800040101010101" pitchFamily="2" charset="-122"/>
                <a:cs typeface="Tahoma" panose="020B0604030504040204" pitchFamily="34" charset="0"/>
              </a:rPr>
              <a:t>He first went to Zürich, and he then began two years of study at the Sorbonne in Paris in 1919</a:t>
            </a:r>
            <a:endParaRPr lang="en-PK" sz="2400" kern="0" dirty="0">
              <a:solidFill>
                <a:srgbClr val="785263"/>
              </a:solidFill>
              <a:effectLst/>
              <a:ea typeface="FZYaoTi"/>
              <a:cs typeface="Tahoma" panose="020B0604030504040204" pitchFamily="34" charset="0"/>
            </a:endParaRPr>
          </a:p>
          <a:p>
            <a:endParaRPr lang="en-PK" dirty="0"/>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sz="3600" b="1" dirty="0">
                <a:solidFill>
                  <a:srgbClr val="785263"/>
                </a:solidFill>
                <a:effectLst/>
                <a:latin typeface="Trebuchet MS" panose="020B0603020202020204" pitchFamily="34" charset="0"/>
                <a:ea typeface="FZYaoTi"/>
                <a:cs typeface="Tahoma" panose="020B0604030504040204" pitchFamily="34" charset="0"/>
              </a:rPr>
              <a:t>[Background]</a:t>
            </a:r>
            <a:endParaRPr lang="en-US" sz="3600" dirty="0"/>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13" name="Text Placeholder 12">
            <a:extLst>
              <a:ext uri="{FF2B5EF4-FFF2-40B4-BE49-F238E27FC236}">
                <a16:creationId xmlns:a16="http://schemas.microsoft.com/office/drawing/2014/main" id="{21AC6772-F609-710E-CF6E-6BD9664D5111}"/>
              </a:ext>
            </a:extLst>
          </p:cNvPr>
          <p:cNvSpPr>
            <a:spLocks noGrp="1"/>
          </p:cNvSpPr>
          <p:nvPr>
            <p:ph type="body" sz="quarter" idx="13"/>
          </p:nvPr>
        </p:nvSpPr>
        <p:spPr>
          <a:xfrm>
            <a:off x="5552303" y="1872301"/>
            <a:ext cx="6133870" cy="4253230"/>
          </a:xfrm>
        </p:spPr>
        <p:txBody>
          <a:bodyPr>
            <a:normAutofit/>
          </a:bodyPr>
          <a:lstStyle/>
          <a:p>
            <a:pPr>
              <a:lnSpc>
                <a:spcPct val="115000"/>
              </a:lnSpc>
            </a:pPr>
            <a:r>
              <a:rPr lang="en-US" sz="1800" b="1" dirty="0">
                <a:solidFill>
                  <a:srgbClr val="0D0D0D"/>
                </a:solidFill>
                <a:effectLst/>
                <a:latin typeface="Times New Roman" panose="02020603050405020304" pitchFamily="18" charset="0"/>
                <a:ea typeface="FZYaoTi"/>
                <a:cs typeface="Times New Roman" panose="02020603050405020304" pitchFamily="18" charset="0"/>
              </a:rPr>
              <a:t>Piaget believed that children gave wrong answers to questions because the thinking process of adults and children is different. </a:t>
            </a:r>
          </a:p>
          <a:p>
            <a:pPr>
              <a:lnSpc>
                <a:spcPct val="115000"/>
              </a:lnSpc>
            </a:pPr>
            <a:endParaRPr lang="en-US" sz="1800" b="1" dirty="0">
              <a:solidFill>
                <a:srgbClr val="0D0D0D"/>
              </a:solidFill>
              <a:effectLst/>
              <a:latin typeface="Times New Roman" panose="02020603050405020304" pitchFamily="18" charset="0"/>
              <a:ea typeface="FZYaoTi"/>
              <a:cs typeface="Times New Roman" panose="02020603050405020304" pitchFamily="18" charset="0"/>
            </a:endParaRPr>
          </a:p>
          <a:p>
            <a:pPr>
              <a:lnSpc>
                <a:spcPct val="115000"/>
              </a:lnSpc>
            </a:pPr>
            <a:r>
              <a:rPr lang="en-US" sz="1800" b="1" dirty="0">
                <a:solidFill>
                  <a:srgbClr val="0D0D0D"/>
                </a:solidFill>
                <a:latin typeface="Times New Roman" panose="02020603050405020304" pitchFamily="18" charset="0"/>
                <a:ea typeface="FZYaoTi"/>
                <a:cs typeface="Times New Roman" panose="02020603050405020304" pitchFamily="18" charset="0"/>
              </a:rPr>
              <a:t>     </a:t>
            </a:r>
            <a:r>
              <a:rPr lang="en-US" sz="1800" b="1" dirty="0">
                <a:solidFill>
                  <a:srgbClr val="0D0D0D"/>
                </a:solidFill>
                <a:effectLst/>
                <a:latin typeface="Times New Roman" panose="02020603050405020304" pitchFamily="18" charset="0"/>
                <a:ea typeface="FZYaoTi"/>
                <a:cs typeface="Times New Roman" panose="02020603050405020304" pitchFamily="18" charset="0"/>
              </a:rPr>
              <a:t>Few of his assumption were:</a:t>
            </a:r>
          </a:p>
          <a:p>
            <a:pPr>
              <a:lnSpc>
                <a:spcPct val="115000"/>
              </a:lnSpc>
            </a:pPr>
            <a:endParaRPr lang="en-PK" sz="18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0D0D0D"/>
                </a:solidFill>
                <a:effectLst/>
                <a:ea typeface="FZYaoTi"/>
                <a:cs typeface="Tahoma" panose="020B0604030504040204" pitchFamily="34" charset="0"/>
              </a:rPr>
              <a:t>The quality of thinking differed between children and adults. Children think of the world in a different way.</a:t>
            </a:r>
          </a:p>
          <a:p>
            <a:pPr lvl="0">
              <a:lnSpc>
                <a:spcPct val="115000"/>
              </a:lnSpc>
            </a:pPr>
            <a:endParaRPr lang="en-PK" sz="1800" b="1" dirty="0">
              <a:solidFill>
                <a:srgbClr val="785263"/>
              </a:solidFill>
              <a:effectLst/>
              <a:ea typeface="FZYaoTi"/>
              <a:cs typeface="Tahoma" panose="020B0604030504040204" pitchFamily="34" charset="0"/>
            </a:endParaRPr>
          </a:p>
          <a:p>
            <a:pPr marL="342900" indent="-342900">
              <a:lnSpc>
                <a:spcPct val="115000"/>
              </a:lnSpc>
              <a:buFont typeface="Wingdings" panose="05000000000000000000" pitchFamily="2" charset="2"/>
              <a:buChar char="q"/>
            </a:pPr>
            <a:r>
              <a:rPr lang="en-US" sz="1800" b="1" dirty="0">
                <a:solidFill>
                  <a:srgbClr val="0D0D0D"/>
                </a:solidFill>
                <a:effectLst/>
                <a:ea typeface="FZYaoTi"/>
                <a:cs typeface="Tahoma" panose="020B0604030504040204" pitchFamily="34" charset="0"/>
              </a:rPr>
              <a:t>Children throughout their development stages accumulate their knowledge about the world. They do not require someone else to tell them about how the world works.</a:t>
            </a:r>
            <a:r>
              <a:rPr lang="en-US" sz="1800" dirty="0">
                <a:solidFill>
                  <a:srgbClr val="0D0D0D"/>
                </a:solidFill>
                <a:effectLst/>
                <a:ea typeface="Trebuchet MS" panose="020B0603020202020204" pitchFamily="34" charset="0"/>
                <a:cs typeface="Tahoma" panose="020B0604030504040204" pitchFamily="34" charset="0"/>
              </a:rPr>
              <a:t> </a:t>
            </a:r>
            <a:endParaRPr lang="en-PK" sz="1800" b="1" dirty="0">
              <a:solidFill>
                <a:srgbClr val="785263"/>
              </a:solidFill>
              <a:effectLst/>
              <a:ea typeface="FZYaoTi"/>
              <a:cs typeface="Tahoma" panose="020B0604030504040204" pitchFamily="34" charset="0"/>
            </a:endParaRPr>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normAutofit/>
          </a:bodyPr>
          <a:lstStyle/>
          <a:p>
            <a:r>
              <a:rPr lang="en-US" sz="4000" b="1" dirty="0">
                <a:solidFill>
                  <a:srgbClr val="785263"/>
                </a:solidFill>
                <a:effectLst/>
                <a:latin typeface="Trebuchet MS" panose="020B0603020202020204" pitchFamily="34" charset="0"/>
                <a:ea typeface="FZYaoTi"/>
                <a:cs typeface="Tahoma" panose="020B0604030504040204" pitchFamily="34" charset="0"/>
              </a:rPr>
              <a:t>[Piaget's four stages]</a:t>
            </a:r>
            <a:endParaRPr lang="en-US" sz="4000" dirty="0"/>
          </a:p>
        </p:txBody>
      </p:sp>
      <p:graphicFrame>
        <p:nvGraphicFramePr>
          <p:cNvPr id="32" name="Table 31">
            <a:extLst>
              <a:ext uri="{FF2B5EF4-FFF2-40B4-BE49-F238E27FC236}">
                <a16:creationId xmlns:a16="http://schemas.microsoft.com/office/drawing/2014/main" id="{E887549E-F2DE-C888-9B7A-423CC129560C}"/>
              </a:ext>
            </a:extLst>
          </p:cNvPr>
          <p:cNvGraphicFramePr>
            <a:graphicFrameLocks noGrp="1"/>
          </p:cNvGraphicFramePr>
          <p:nvPr>
            <p:extLst>
              <p:ext uri="{D42A27DB-BD31-4B8C-83A1-F6EECF244321}">
                <p14:modId xmlns:p14="http://schemas.microsoft.com/office/powerpoint/2010/main" val="595543675"/>
              </p:ext>
            </p:extLst>
          </p:nvPr>
        </p:nvGraphicFramePr>
        <p:xfrm>
          <a:off x="1557481" y="1691641"/>
          <a:ext cx="9249063" cy="3610031"/>
        </p:xfrm>
        <a:graphic>
          <a:graphicData uri="http://schemas.openxmlformats.org/drawingml/2006/table">
            <a:tbl>
              <a:tblPr firstRow="1" firstCol="1">
                <a:tableStyleId>{5C22544A-7EE6-4342-B048-85BDC9FD1C3A}</a:tableStyleId>
              </a:tblPr>
              <a:tblGrid>
                <a:gridCol w="3083021">
                  <a:extLst>
                    <a:ext uri="{9D8B030D-6E8A-4147-A177-3AD203B41FA5}">
                      <a16:colId xmlns:a16="http://schemas.microsoft.com/office/drawing/2014/main" val="1122526551"/>
                    </a:ext>
                  </a:extLst>
                </a:gridCol>
                <a:gridCol w="3083021">
                  <a:extLst>
                    <a:ext uri="{9D8B030D-6E8A-4147-A177-3AD203B41FA5}">
                      <a16:colId xmlns:a16="http://schemas.microsoft.com/office/drawing/2014/main" val="2475299818"/>
                    </a:ext>
                  </a:extLst>
                </a:gridCol>
                <a:gridCol w="3083021">
                  <a:extLst>
                    <a:ext uri="{9D8B030D-6E8A-4147-A177-3AD203B41FA5}">
                      <a16:colId xmlns:a16="http://schemas.microsoft.com/office/drawing/2014/main" val="2707106087"/>
                    </a:ext>
                  </a:extLst>
                </a:gridCol>
              </a:tblGrid>
              <a:tr h="593850">
                <a:tc>
                  <a:txBody>
                    <a:bodyPr/>
                    <a:lstStyle/>
                    <a:p>
                      <a:pPr algn="ctr">
                        <a:lnSpc>
                          <a:spcPct val="115000"/>
                        </a:lnSpc>
                      </a:pPr>
                      <a:r>
                        <a:rPr lang="en-US" sz="2000" dirty="0">
                          <a:effectLst/>
                        </a:rPr>
                        <a:t>Stage</a:t>
                      </a:r>
                      <a:endParaRPr lang="en-PK" sz="2000" b="1" dirty="0">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gn="ctr">
                        <a:lnSpc>
                          <a:spcPct val="115000"/>
                        </a:lnSpc>
                      </a:pPr>
                      <a:r>
                        <a:rPr lang="en-US" sz="2000">
                          <a:effectLst/>
                        </a:rPr>
                        <a:t>Age</a:t>
                      </a:r>
                      <a:endParaRPr lang="en-PK" sz="2000" b="1">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gn="ctr">
                        <a:lnSpc>
                          <a:spcPct val="115000"/>
                        </a:lnSpc>
                      </a:pPr>
                      <a:r>
                        <a:rPr lang="en-US" sz="2000">
                          <a:effectLst/>
                        </a:rPr>
                        <a:t>Goal</a:t>
                      </a:r>
                      <a:endParaRPr lang="en-PK" sz="2000" b="1">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extLst>
                  <a:ext uri="{0D108BD9-81ED-4DB2-BD59-A6C34878D82A}">
                    <a16:rowId xmlns:a16="http://schemas.microsoft.com/office/drawing/2014/main" val="2522234311"/>
                  </a:ext>
                </a:extLst>
              </a:tr>
              <a:tr h="593850">
                <a:tc>
                  <a:txBody>
                    <a:bodyPr/>
                    <a:lstStyle/>
                    <a:p>
                      <a:pPr>
                        <a:lnSpc>
                          <a:spcPct val="115000"/>
                        </a:lnSpc>
                      </a:pPr>
                      <a:r>
                        <a:rPr lang="en-US" sz="2000" dirty="0">
                          <a:effectLst/>
                        </a:rPr>
                        <a:t>Sensorimotor</a:t>
                      </a:r>
                      <a:endParaRPr lang="en-PK" sz="2000" b="1" dirty="0">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nSpc>
                          <a:spcPct val="115000"/>
                        </a:lnSpc>
                      </a:pPr>
                      <a:r>
                        <a:rPr lang="en-US" sz="2000" dirty="0">
                          <a:effectLst/>
                        </a:rPr>
                        <a:t>Birth to 2 years</a:t>
                      </a:r>
                      <a:endParaRPr lang="en-PK" sz="2000" b="1" dirty="0">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nSpc>
                          <a:spcPct val="115000"/>
                        </a:lnSpc>
                      </a:pPr>
                      <a:r>
                        <a:rPr lang="en-US" sz="2000">
                          <a:effectLst/>
                        </a:rPr>
                        <a:t>Object permanence</a:t>
                      </a:r>
                      <a:endParaRPr lang="en-PK" sz="2000" b="1">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extLst>
                  <a:ext uri="{0D108BD9-81ED-4DB2-BD59-A6C34878D82A}">
                    <a16:rowId xmlns:a16="http://schemas.microsoft.com/office/drawing/2014/main" val="2781517610"/>
                  </a:ext>
                </a:extLst>
              </a:tr>
              <a:tr h="593850">
                <a:tc>
                  <a:txBody>
                    <a:bodyPr/>
                    <a:lstStyle/>
                    <a:p>
                      <a:pPr>
                        <a:lnSpc>
                          <a:spcPct val="115000"/>
                        </a:lnSpc>
                      </a:pPr>
                      <a:r>
                        <a:rPr lang="en-US" sz="2000">
                          <a:effectLst/>
                        </a:rPr>
                        <a:t>Preoperational</a:t>
                      </a:r>
                      <a:endParaRPr lang="en-PK" sz="2000" b="1">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nSpc>
                          <a:spcPct val="115000"/>
                        </a:lnSpc>
                      </a:pPr>
                      <a:r>
                        <a:rPr lang="en-US" sz="2000" dirty="0">
                          <a:effectLst/>
                        </a:rPr>
                        <a:t>2 to 7 years </a:t>
                      </a:r>
                      <a:endParaRPr lang="en-PK" sz="2000" b="1" dirty="0">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nSpc>
                          <a:spcPct val="115000"/>
                        </a:lnSpc>
                      </a:pPr>
                      <a:r>
                        <a:rPr lang="en-US" sz="2000">
                          <a:effectLst/>
                        </a:rPr>
                        <a:t>Symbolic thought</a:t>
                      </a:r>
                      <a:endParaRPr lang="en-PK" sz="2000" b="1">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extLst>
                  <a:ext uri="{0D108BD9-81ED-4DB2-BD59-A6C34878D82A}">
                    <a16:rowId xmlns:a16="http://schemas.microsoft.com/office/drawing/2014/main" val="4070310821"/>
                  </a:ext>
                </a:extLst>
              </a:tr>
              <a:tr h="593850">
                <a:tc>
                  <a:txBody>
                    <a:bodyPr/>
                    <a:lstStyle/>
                    <a:p>
                      <a:pPr>
                        <a:lnSpc>
                          <a:spcPct val="115000"/>
                        </a:lnSpc>
                      </a:pPr>
                      <a:r>
                        <a:rPr lang="en-US" sz="2000">
                          <a:effectLst/>
                        </a:rPr>
                        <a:t>Concrete operational</a:t>
                      </a:r>
                      <a:endParaRPr lang="en-PK" sz="2000" b="1">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nSpc>
                          <a:spcPct val="115000"/>
                        </a:lnSpc>
                      </a:pPr>
                      <a:r>
                        <a:rPr lang="en-US" sz="2000">
                          <a:effectLst/>
                        </a:rPr>
                        <a:t>Ages 7 to 11 years</a:t>
                      </a:r>
                      <a:endParaRPr lang="en-PK" sz="2000" b="1">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nSpc>
                          <a:spcPct val="115000"/>
                        </a:lnSpc>
                      </a:pPr>
                      <a:r>
                        <a:rPr lang="en-US" sz="2000">
                          <a:effectLst/>
                        </a:rPr>
                        <a:t>Logical thought</a:t>
                      </a:r>
                      <a:endParaRPr lang="en-PK" sz="2000" b="1">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extLst>
                  <a:ext uri="{0D108BD9-81ED-4DB2-BD59-A6C34878D82A}">
                    <a16:rowId xmlns:a16="http://schemas.microsoft.com/office/drawing/2014/main" val="1797648713"/>
                  </a:ext>
                </a:extLst>
              </a:tr>
              <a:tr h="1234631">
                <a:tc>
                  <a:txBody>
                    <a:bodyPr/>
                    <a:lstStyle/>
                    <a:p>
                      <a:pPr>
                        <a:lnSpc>
                          <a:spcPct val="115000"/>
                        </a:lnSpc>
                      </a:pPr>
                      <a:r>
                        <a:rPr lang="en-US" sz="2000">
                          <a:effectLst/>
                        </a:rPr>
                        <a:t>Formal Operational</a:t>
                      </a:r>
                      <a:endParaRPr lang="en-PK" sz="2000" b="1">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nSpc>
                          <a:spcPct val="115000"/>
                        </a:lnSpc>
                      </a:pPr>
                      <a:r>
                        <a:rPr lang="en-US" sz="2000" dirty="0">
                          <a:effectLst/>
                        </a:rPr>
                        <a:t>Adolescence to adulthood</a:t>
                      </a:r>
                      <a:endParaRPr lang="en-PK" sz="2000" b="1" dirty="0">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tc>
                  <a:txBody>
                    <a:bodyPr/>
                    <a:lstStyle/>
                    <a:p>
                      <a:pPr>
                        <a:lnSpc>
                          <a:spcPct val="115000"/>
                        </a:lnSpc>
                      </a:pPr>
                      <a:r>
                        <a:rPr lang="en-US" sz="2000" dirty="0">
                          <a:effectLst/>
                        </a:rPr>
                        <a:t>Scientific Reasoning</a:t>
                      </a:r>
                      <a:endParaRPr lang="en-PK" sz="2000" b="1" dirty="0">
                        <a:solidFill>
                          <a:srgbClr val="5A5A5A"/>
                        </a:solidFill>
                        <a:effectLst/>
                        <a:latin typeface="Trebuchet MS" panose="020B0603020202020204" pitchFamily="34" charset="0"/>
                        <a:ea typeface="FZYaoTi"/>
                        <a:cs typeface="Tahoma" panose="020B0604030504040204" pitchFamily="34" charset="0"/>
                      </a:endParaRPr>
                    </a:p>
                  </a:txBody>
                  <a:tcPr marL="68580" marR="68580" marT="0" marB="0"/>
                </a:tc>
                <a:extLst>
                  <a:ext uri="{0D108BD9-81ED-4DB2-BD59-A6C34878D82A}">
                    <a16:rowId xmlns:a16="http://schemas.microsoft.com/office/drawing/2014/main" val="4284672770"/>
                  </a:ext>
                </a:extLst>
              </a:tr>
            </a:tbl>
          </a:graphicData>
        </a:graphic>
      </p:graphicFrame>
      <p:sp>
        <p:nvSpPr>
          <p:cNvPr id="33" name="Rectangle 2">
            <a:extLst>
              <a:ext uri="{FF2B5EF4-FFF2-40B4-BE49-F238E27FC236}">
                <a16:creationId xmlns:a16="http://schemas.microsoft.com/office/drawing/2014/main" id="{442895BA-91CB-C745-2718-825F14976B0B}"/>
              </a:ext>
            </a:extLst>
          </p:cNvPr>
          <p:cNvSpPr>
            <a:spLocks noChangeArrowheads="1"/>
          </p:cNvSpPr>
          <p:nvPr/>
        </p:nvSpPr>
        <p:spPr bwMode="auto">
          <a:xfrm>
            <a:off x="1557481" y="1930672"/>
            <a:ext cx="18972438"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1500" b="1" i="0" u="none" strike="noStrike" cap="none" normalizeH="0" baseline="0">
              <a:ln>
                <a:noFill/>
              </a:ln>
              <a:solidFill>
                <a:srgbClr val="785263"/>
              </a:solidFill>
              <a:effectLst/>
              <a:latin typeface="Trebuchet MS" panose="020B0603020202020204" pitchFamily="34" charset="0"/>
              <a:ea typeface="FZYaoTi" charset="-122"/>
              <a:cs typeface="Tahom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PK"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12CC-F11F-0453-CE66-8D4AC260378B}"/>
              </a:ext>
            </a:extLst>
          </p:cNvPr>
          <p:cNvSpPr>
            <a:spLocks noGrp="1"/>
          </p:cNvSpPr>
          <p:nvPr>
            <p:ph type="title"/>
          </p:nvPr>
        </p:nvSpPr>
        <p:spPr/>
        <p:txBody>
          <a:bodyPr/>
          <a:lstStyle/>
          <a:p>
            <a:r>
              <a:rPr lang="en-US" dirty="0">
                <a:solidFill>
                  <a:schemeClr val="accent4">
                    <a:lumMod val="50000"/>
                  </a:schemeClr>
                </a:solidFill>
                <a:cs typeface="Posterama"/>
              </a:rPr>
              <a:t>A Brief of the four stages</a:t>
            </a:r>
            <a:endParaRPr lang="en-US" dirty="0">
              <a:solidFill>
                <a:schemeClr val="accent4">
                  <a:lumMod val="50000"/>
                </a:schemeClr>
              </a:solidFill>
            </a:endParaRPr>
          </a:p>
        </p:txBody>
      </p:sp>
      <p:pic>
        <p:nvPicPr>
          <p:cNvPr id="12" name="Piaget's Theory of Cognitive Development">
            <a:hlinkClick r:id="" action="ppaction://media"/>
            <a:extLst>
              <a:ext uri="{FF2B5EF4-FFF2-40B4-BE49-F238E27FC236}">
                <a16:creationId xmlns:a16="http://schemas.microsoft.com/office/drawing/2014/main" id="{E34EA428-2EBB-2281-3465-A2F8225FB9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40022" y="1358282"/>
            <a:ext cx="8899371" cy="4490991"/>
          </a:xfrm>
          <a:prstGeom prst="rect">
            <a:avLst/>
          </a:prstGeom>
        </p:spPr>
      </p:pic>
    </p:spTree>
    <p:extLst>
      <p:ext uri="{BB962C8B-B14F-4D97-AF65-F5344CB8AC3E}">
        <p14:creationId xmlns:p14="http://schemas.microsoft.com/office/powerpoint/2010/main" val="386455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40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sz="3600" dirty="0">
                <a:solidFill>
                  <a:srgbClr val="0070C0"/>
                </a:solidFill>
                <a:effectLst/>
                <a:latin typeface="Trebuchet MS" panose="020B0603020202020204" pitchFamily="34" charset="0"/>
                <a:ea typeface="Trebuchet MS" panose="020B0603020202020204" pitchFamily="34" charset="0"/>
                <a:cs typeface="Tahoma" panose="020B0604030504040204" pitchFamily="34" charset="0"/>
              </a:rPr>
              <a:t>The Sensorimotor Stage (Birth to 2 years)</a:t>
            </a:r>
            <a:endParaRPr lang="en-US" sz="3600" dirty="0"/>
          </a:p>
        </p:txBody>
      </p:sp>
      <p:sp>
        <p:nvSpPr>
          <p:cNvPr id="23" name="TextBox 22">
            <a:extLst>
              <a:ext uri="{FF2B5EF4-FFF2-40B4-BE49-F238E27FC236}">
                <a16:creationId xmlns:a16="http://schemas.microsoft.com/office/drawing/2014/main" id="{474FD2C5-AA4D-F411-4422-DE5E7743185E}"/>
              </a:ext>
            </a:extLst>
          </p:cNvPr>
          <p:cNvSpPr txBox="1"/>
          <p:nvPr/>
        </p:nvSpPr>
        <p:spPr>
          <a:xfrm>
            <a:off x="838199" y="1431754"/>
            <a:ext cx="10134601" cy="4313040"/>
          </a:xfrm>
          <a:prstGeom prst="rect">
            <a:avLst/>
          </a:prstGeom>
          <a:noFill/>
        </p:spPr>
        <p:txBody>
          <a:bodyPr wrap="square">
            <a:spAutoFit/>
          </a:bodyPr>
          <a:lstStyle/>
          <a:p>
            <a:pPr>
              <a:lnSpc>
                <a:spcPct val="115000"/>
              </a:lnSpc>
            </a:pPr>
            <a:r>
              <a:rPr lang="en-US" sz="1800" b="1" dirty="0">
                <a:solidFill>
                  <a:srgbClr val="0D0D0D"/>
                </a:solidFill>
                <a:effectLst/>
                <a:latin typeface="Trebuchet MS" panose="020B0603020202020204" pitchFamily="34" charset="0"/>
                <a:ea typeface="FZYaoTi"/>
                <a:cs typeface="Tahoma" panose="020B0604030504040204" pitchFamily="34" charset="0"/>
              </a:rPr>
              <a:t> </a:t>
            </a:r>
            <a:r>
              <a:rPr lang="en-US" sz="1800" b="1" dirty="0">
                <a:solidFill>
                  <a:srgbClr val="000000"/>
                </a:solidFill>
                <a:effectLst/>
                <a:latin typeface="Trebuchet MS" panose="020B0603020202020204" pitchFamily="34" charset="0"/>
                <a:ea typeface="FZYaoTi"/>
                <a:cs typeface="Tahoma" panose="020B0604030504040204" pitchFamily="34" charset="0"/>
              </a:rPr>
              <a:t>This is the first stage of a child’s development in which the infant learns how to co-ordinate his body and respond to physical sensations. </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a:lnSpc>
                <a:spcPct val="115000"/>
              </a:lnSpc>
            </a:pPr>
            <a:r>
              <a:rPr lang="en-US" sz="1800" b="0" dirty="0">
                <a:solidFill>
                  <a:srgbClr val="000000"/>
                </a:solidFill>
                <a:effectLst/>
                <a:latin typeface="Trebuchet MS" panose="020B0603020202020204" pitchFamily="34" charset="0"/>
                <a:ea typeface="FZYaoTi"/>
                <a:cs typeface="Tahoma" panose="020B0604030504040204" pitchFamily="34" charset="0"/>
              </a:rPr>
              <a:t> </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a:lnSpc>
                <a:spcPct val="115000"/>
              </a:lnSpc>
            </a:pPr>
            <a:r>
              <a:rPr lang="en-US" sz="2400" b="1" u="sng" dirty="0">
                <a:solidFill>
                  <a:srgbClr val="000000"/>
                </a:solidFill>
                <a:effectLst/>
                <a:latin typeface="Trebuchet MS" panose="020B0603020202020204" pitchFamily="34" charset="0"/>
                <a:ea typeface="FZYaoTi"/>
                <a:cs typeface="Tahoma" panose="020B0604030504040204" pitchFamily="34" charset="0"/>
              </a:rPr>
              <a:t>Major Developments:</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Infants learn about the world through their senses and physical movement.</a:t>
            </a:r>
          </a:p>
          <a:p>
            <a:pPr marL="342900" lvl="0" indent="-342900">
              <a:lnSpc>
                <a:spcPct val="115000"/>
              </a:lnSpc>
              <a:buFont typeface="Wingdings" panose="05000000000000000000" pitchFamily="2" charset="2"/>
              <a:buChar char="q"/>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Children get to know that they are separate from the people around them.</a:t>
            </a:r>
          </a:p>
          <a:p>
            <a:pPr marL="342900" lvl="0" indent="-342900">
              <a:lnSpc>
                <a:spcPct val="115000"/>
              </a:lnSpc>
              <a:buFont typeface="Wingdings" panose="05000000000000000000" pitchFamily="2" charset="2"/>
              <a:buChar char="q"/>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They can mentally think about worldly things.</a:t>
            </a:r>
          </a:p>
          <a:p>
            <a:pPr marL="342900" lvl="0" indent="-342900">
              <a:lnSpc>
                <a:spcPct val="115000"/>
              </a:lnSpc>
              <a:buFont typeface="Wingdings" panose="05000000000000000000" pitchFamily="2" charset="2"/>
              <a:buChar char="q"/>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000000"/>
                </a:solidFill>
                <a:effectLst/>
                <a:latin typeface="Trebuchet MS" panose="020B0603020202020204" pitchFamily="34" charset="0"/>
                <a:ea typeface="FZYaoTi"/>
                <a:cs typeface="Tahoma" panose="020B0604030504040204" pitchFamily="34" charset="0"/>
              </a:rPr>
              <a:t>They learn about object permanence I.e. objects will still exist even if they cannot see them.</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Tree>
    <p:extLst>
      <p:ext uri="{BB962C8B-B14F-4D97-AF65-F5344CB8AC3E}">
        <p14:creationId xmlns:p14="http://schemas.microsoft.com/office/powerpoint/2010/main" val="314017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Development Stages Timeline | Sutori">
            <a:extLst>
              <a:ext uri="{FF2B5EF4-FFF2-40B4-BE49-F238E27FC236}">
                <a16:creationId xmlns:a16="http://schemas.microsoft.com/office/drawing/2014/main" id="{7CDAFEB1-86C6-C791-BF9D-2E61E460F6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56249" y="2041525"/>
            <a:ext cx="5000773" cy="3637380"/>
          </a:xfrm>
          <a:prstGeom prst="rect">
            <a:avLst/>
          </a:prstGeom>
          <a:noFill/>
          <a:ln>
            <a:noFill/>
          </a:ln>
        </p:spPr>
      </p:pic>
      <p:sp>
        <p:nvSpPr>
          <p:cNvPr id="30" name="TextBox 29">
            <a:extLst>
              <a:ext uri="{FF2B5EF4-FFF2-40B4-BE49-F238E27FC236}">
                <a16:creationId xmlns:a16="http://schemas.microsoft.com/office/drawing/2014/main" id="{2FDAB390-FE9B-3AB2-1CD7-F846E59E3E9F}"/>
              </a:ext>
            </a:extLst>
          </p:cNvPr>
          <p:cNvSpPr txBox="1"/>
          <p:nvPr/>
        </p:nvSpPr>
        <p:spPr>
          <a:xfrm>
            <a:off x="333994" y="1857570"/>
            <a:ext cx="6714876" cy="2308324"/>
          </a:xfrm>
          <a:prstGeom prst="rect">
            <a:avLst/>
          </a:prstGeom>
          <a:noFill/>
        </p:spPr>
        <p:txBody>
          <a:bodyPr wrap="square">
            <a:spAutoFit/>
          </a:bodyPr>
          <a:lstStyle/>
          <a:p>
            <a:pPr marL="285750" indent="-285750">
              <a:buFont typeface="Wingdings" panose="05000000000000000000" pitchFamily="2" charset="2"/>
              <a:buChar char="q"/>
            </a:pPr>
            <a:r>
              <a:rPr lang="en-US" sz="1800" dirty="0">
                <a:solidFill>
                  <a:srgbClr val="000000"/>
                </a:solidFill>
                <a:effectLst/>
                <a:latin typeface="Trebuchet MS" panose="020B0603020202020204" pitchFamily="34" charset="0"/>
                <a:ea typeface="Trebuchet MS" panose="020B0603020202020204" pitchFamily="34" charset="0"/>
                <a:cs typeface="Tahoma" panose="020B0604030504040204" pitchFamily="34" charset="0"/>
              </a:rPr>
              <a:t>If you show an infant a toy, they will be able to picture it</a:t>
            </a:r>
          </a:p>
          <a:p>
            <a:endParaRPr lang="en-US" sz="1800" dirty="0">
              <a:solidFill>
                <a:srgbClr val="000000"/>
              </a:solidFill>
              <a:effectLst/>
              <a:latin typeface="Trebuchet MS" panose="020B0603020202020204" pitchFamily="34" charset="0"/>
              <a:ea typeface="Trebuchet MS" panose="020B0603020202020204" pitchFamily="34" charset="0"/>
              <a:cs typeface="Tahoma" panose="020B0604030504040204" pitchFamily="34" charset="0"/>
            </a:endParaRPr>
          </a:p>
          <a:p>
            <a:pPr marL="285750" indent="-285750">
              <a:buFont typeface="Wingdings" panose="05000000000000000000" pitchFamily="2" charset="2"/>
              <a:buChar char="q"/>
            </a:pPr>
            <a:r>
              <a:rPr lang="en-US" sz="1800" dirty="0">
                <a:solidFill>
                  <a:srgbClr val="000000"/>
                </a:solidFill>
                <a:effectLst/>
                <a:latin typeface="Trebuchet MS" panose="020B0603020202020204" pitchFamily="34" charset="0"/>
                <a:ea typeface="Trebuchet MS" panose="020B0603020202020204" pitchFamily="34" charset="0"/>
                <a:cs typeface="Tahoma" panose="020B0604030504040204" pitchFamily="34" charset="0"/>
              </a:rPr>
              <a:t>If you hide a toy from their sight for few moments, they will still know that it exists and has not disappeared magically. </a:t>
            </a:r>
          </a:p>
          <a:p>
            <a:pPr marL="285750" indent="-285750">
              <a:buFont typeface="Wingdings" panose="05000000000000000000" pitchFamily="2" charset="2"/>
              <a:buChar char="q"/>
            </a:pPr>
            <a:endParaRPr lang="en-US" dirty="0">
              <a:solidFill>
                <a:srgbClr val="000000"/>
              </a:solidFill>
              <a:latin typeface="Trebuchet MS" panose="020B0603020202020204" pitchFamily="34" charset="0"/>
              <a:ea typeface="Trebuchet MS" panose="020B0603020202020204" pitchFamily="34" charset="0"/>
              <a:cs typeface="Tahoma" panose="020B0604030504040204" pitchFamily="34" charset="0"/>
            </a:endParaRPr>
          </a:p>
          <a:p>
            <a:pPr marL="285750" indent="-285750">
              <a:buFont typeface="Wingdings" panose="05000000000000000000" pitchFamily="2" charset="2"/>
              <a:buChar char="q"/>
            </a:pPr>
            <a:endParaRPr lang="en-US" dirty="0">
              <a:solidFill>
                <a:srgbClr val="000000"/>
              </a:solidFill>
              <a:latin typeface="Trebuchet MS" panose="020B0603020202020204" pitchFamily="34" charset="0"/>
              <a:ea typeface="Trebuchet MS" panose="020B0603020202020204" pitchFamily="34" charset="0"/>
              <a:cs typeface="Tahoma" panose="020B0604030504040204" pitchFamily="34" charset="0"/>
            </a:endParaRPr>
          </a:p>
          <a:p>
            <a:pPr marL="285750" indent="-285750">
              <a:buFont typeface="Wingdings" panose="05000000000000000000" pitchFamily="2" charset="2"/>
              <a:buChar char="q"/>
            </a:pPr>
            <a:r>
              <a:rPr lang="en-US" sz="1800" dirty="0">
                <a:solidFill>
                  <a:srgbClr val="000000"/>
                </a:solidFill>
                <a:effectLst/>
                <a:latin typeface="Trebuchet MS" panose="020B0603020202020204" pitchFamily="34" charset="0"/>
                <a:ea typeface="Trebuchet MS" panose="020B0603020202020204" pitchFamily="34" charset="0"/>
                <a:cs typeface="Tahoma" panose="020B0604030504040204" pitchFamily="34" charset="0"/>
              </a:rPr>
              <a:t>They begin to store information about the world and can recall it when needed.</a:t>
            </a:r>
            <a:endParaRPr lang="en-PK" dirty="0"/>
          </a:p>
        </p:txBody>
      </p:sp>
      <p:pic>
        <p:nvPicPr>
          <p:cNvPr id="32" name="Picture 31">
            <a:extLst>
              <a:ext uri="{FF2B5EF4-FFF2-40B4-BE49-F238E27FC236}">
                <a16:creationId xmlns:a16="http://schemas.microsoft.com/office/drawing/2014/main" id="{B19CF903-E4F6-9923-23F1-8BDE552038D3}"/>
              </a:ext>
            </a:extLst>
          </p:cNvPr>
          <p:cNvPicPr>
            <a:picLocks noChangeAspect="1"/>
          </p:cNvPicPr>
          <p:nvPr/>
        </p:nvPicPr>
        <p:blipFill>
          <a:blip r:embed="rId3">
            <a:alphaModFix/>
          </a:blip>
          <a:stretch>
            <a:fillRect/>
          </a:stretch>
        </p:blipFill>
        <p:spPr>
          <a:xfrm>
            <a:off x="1985953" y="3246104"/>
            <a:ext cx="5170296" cy="365792"/>
          </a:xfrm>
          <a:prstGeom prst="rect">
            <a:avLst/>
          </a:prstGeom>
        </p:spPr>
      </p:pic>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normAutofit/>
          </a:bodyPr>
          <a:lstStyle/>
          <a:p>
            <a:r>
              <a:rPr lang="en-US" sz="3200" b="1" dirty="0">
                <a:solidFill>
                  <a:srgbClr val="0070C0"/>
                </a:solidFill>
                <a:effectLst/>
                <a:latin typeface="Trebuchet MS" panose="020B0603020202020204" pitchFamily="34" charset="0"/>
                <a:ea typeface="FZYaoTi"/>
                <a:cs typeface="Tahoma" panose="020B0604030504040204" pitchFamily="34" charset="0"/>
              </a:rPr>
              <a:t>The Preoperational Stage (2-7 years)</a:t>
            </a:r>
            <a:endParaRPr lang="en-US" sz="3200" dirty="0"/>
          </a:p>
        </p:txBody>
      </p:sp>
      <p:sp>
        <p:nvSpPr>
          <p:cNvPr id="25" name="TextBox 24">
            <a:extLst>
              <a:ext uri="{FF2B5EF4-FFF2-40B4-BE49-F238E27FC236}">
                <a16:creationId xmlns:a16="http://schemas.microsoft.com/office/drawing/2014/main" id="{118DA58D-455D-3E86-508A-8717D37737B8}"/>
              </a:ext>
            </a:extLst>
          </p:cNvPr>
          <p:cNvSpPr txBox="1"/>
          <p:nvPr/>
        </p:nvSpPr>
        <p:spPr>
          <a:xfrm>
            <a:off x="838200" y="1591028"/>
            <a:ext cx="10604377" cy="4313040"/>
          </a:xfrm>
          <a:prstGeom prst="rect">
            <a:avLst/>
          </a:prstGeom>
          <a:noFill/>
        </p:spPr>
        <p:txBody>
          <a:bodyPr wrap="square">
            <a:spAutoFit/>
          </a:bodyPr>
          <a:lstStyle/>
          <a:p>
            <a:pPr>
              <a:lnSpc>
                <a:spcPct val="115000"/>
              </a:lnSpc>
            </a:pPr>
            <a:r>
              <a:rPr lang="en-US" sz="1800" b="1" dirty="0">
                <a:solidFill>
                  <a:srgbClr val="785263"/>
                </a:solidFill>
                <a:effectLst/>
                <a:latin typeface="Trebuchet MS" panose="020B0603020202020204" pitchFamily="34" charset="0"/>
                <a:ea typeface="FZYaoTi"/>
                <a:cs typeface="Tahoma" panose="020B0604030504040204" pitchFamily="34" charset="0"/>
              </a:rPr>
              <a:t>A child believes what it sees. They are not able to process logical reasoning. They are not able to process “conservation”. Children in this stage are egocentric. They believe that everything is exactly how they see.</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a:lnSpc>
                <a:spcPct val="115000"/>
              </a:lnSpc>
            </a:pPr>
            <a:r>
              <a:rPr lang="en-US" sz="1800" b="1" dirty="0">
                <a:solidFill>
                  <a:srgbClr val="785263"/>
                </a:solidFill>
                <a:effectLst/>
                <a:latin typeface="Trebuchet MS" panose="020B0603020202020204" pitchFamily="34" charset="0"/>
                <a:ea typeface="FZYaoTi"/>
                <a:cs typeface="Tahoma" panose="020B0604030504040204" pitchFamily="34" charset="0"/>
              </a:rPr>
              <a:t> </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a:lnSpc>
                <a:spcPct val="115000"/>
              </a:lnSpc>
            </a:pPr>
            <a:r>
              <a:rPr lang="en-US" sz="2400" b="1" dirty="0">
                <a:solidFill>
                  <a:srgbClr val="000000"/>
                </a:solidFill>
                <a:effectLst/>
                <a:latin typeface="Trebuchet MS" panose="020B0603020202020204" pitchFamily="34" charset="0"/>
                <a:ea typeface="FZYaoTi"/>
                <a:cs typeface="Tahoma" panose="020B0604030504040204" pitchFamily="34" charset="0"/>
              </a:rPr>
              <a:t>Major Developments:</a:t>
            </a: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785263"/>
                </a:solidFill>
                <a:effectLst/>
                <a:latin typeface="Trebuchet MS" panose="020B0603020202020204" pitchFamily="34" charset="0"/>
                <a:ea typeface="FZYaoTi"/>
                <a:cs typeface="Tahoma" panose="020B0604030504040204" pitchFamily="34" charset="0"/>
              </a:rPr>
              <a:t>They can internally represent the world through language.</a:t>
            </a:r>
          </a:p>
          <a:p>
            <a:pPr marL="342900" lvl="0" indent="-342900">
              <a:lnSpc>
                <a:spcPct val="115000"/>
              </a:lnSpc>
              <a:buFont typeface="Wingdings" panose="05000000000000000000" pitchFamily="2" charset="2"/>
              <a:buChar char="q"/>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785263"/>
                </a:solidFill>
                <a:effectLst/>
                <a:latin typeface="Trebuchet MS" panose="020B0603020202020204" pitchFamily="34" charset="0"/>
                <a:ea typeface="FZYaoTi"/>
                <a:cs typeface="Tahoma" panose="020B0604030504040204" pitchFamily="34" charset="0"/>
              </a:rPr>
              <a:t>They believe in what the world looks like, not what it really is.</a:t>
            </a:r>
          </a:p>
          <a:p>
            <a:pPr marL="342900" lvl="0" indent="-342900">
              <a:lnSpc>
                <a:spcPct val="115000"/>
              </a:lnSpc>
              <a:buFont typeface="Wingdings" panose="05000000000000000000" pitchFamily="2" charset="2"/>
              <a:buChar char="q"/>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785263"/>
                </a:solidFill>
                <a:effectLst/>
                <a:latin typeface="Trebuchet MS" panose="020B0603020202020204" pitchFamily="34" charset="0"/>
                <a:ea typeface="FZYaoTi"/>
                <a:cs typeface="Tahoma" panose="020B0604030504040204" pitchFamily="34" charset="0"/>
              </a:rPr>
              <a:t>They believe that one thing can not belong to different categories simultaneously. </a:t>
            </a:r>
          </a:p>
          <a:p>
            <a:pPr marL="342900" lvl="0" indent="-342900">
              <a:lnSpc>
                <a:spcPct val="115000"/>
              </a:lnSpc>
              <a:buFont typeface="Wingdings" panose="05000000000000000000" pitchFamily="2" charset="2"/>
              <a:buChar char="q"/>
            </a:pPr>
            <a:endParaRPr lang="en-PK" sz="2400" b="1" dirty="0">
              <a:solidFill>
                <a:srgbClr val="785263"/>
              </a:solidFill>
              <a:effectLst/>
              <a:latin typeface="Trebuchet MS" panose="020B0603020202020204" pitchFamily="34" charset="0"/>
              <a:ea typeface="FZYaoTi"/>
              <a:cs typeface="Tahoma" panose="020B0604030504040204" pitchFamily="34" charset="0"/>
            </a:endParaRPr>
          </a:p>
          <a:p>
            <a:pPr marL="342900" lvl="0" indent="-342900">
              <a:lnSpc>
                <a:spcPct val="115000"/>
              </a:lnSpc>
              <a:buFont typeface="Wingdings" panose="05000000000000000000" pitchFamily="2" charset="2"/>
              <a:buChar char="q"/>
            </a:pPr>
            <a:r>
              <a:rPr lang="en-US" sz="1800" b="1" dirty="0">
                <a:solidFill>
                  <a:srgbClr val="785263"/>
                </a:solidFill>
                <a:effectLst/>
                <a:latin typeface="Trebuchet MS" panose="020B0603020202020204" pitchFamily="34" charset="0"/>
                <a:ea typeface="FZYaoTi"/>
                <a:cs typeface="Tahoma" panose="020B0604030504040204" pitchFamily="34" charset="0"/>
              </a:rPr>
              <a:t>They believe non-living objects also have feelings like normal living things.</a:t>
            </a:r>
            <a:endParaRPr lang="en-PK" sz="2400" b="1" dirty="0">
              <a:solidFill>
                <a:srgbClr val="785263"/>
              </a:solidFill>
              <a:effectLst/>
              <a:latin typeface="Trebuchet MS" panose="020B0603020202020204" pitchFamily="34" charset="0"/>
              <a:ea typeface="FZYaoTi"/>
              <a:cs typeface="Tahoma" panose="020B0604030504040204" pitchFamily="34" charset="0"/>
            </a:endParaRPr>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4D2E8E18-726E-43C2-A873-C7E26FC0A9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069D1F-6C1F-4FA3-8CCB-EA801E558BE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{48636315-FA6A-4983-A541-ED6E54F59F3A}tf16411248_win32</Template>
  <TotalTime>70</TotalTime>
  <Words>1046</Words>
  <Application>Microsoft Office PowerPoint</Application>
  <PresentationFormat>Widescreen</PresentationFormat>
  <Paragraphs>124</Paragraphs>
  <Slides>17</Slides>
  <Notes>4</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Avenir Next LT Pro Light</vt:lpstr>
      <vt:lpstr>Calibri</vt:lpstr>
      <vt:lpstr>Posterama</vt:lpstr>
      <vt:lpstr>Symbol</vt:lpstr>
      <vt:lpstr>Times New Roman</vt:lpstr>
      <vt:lpstr>Trebuchet MS</vt:lpstr>
      <vt:lpstr>Wingdings</vt:lpstr>
      <vt:lpstr>Office Theme</vt:lpstr>
      <vt:lpstr>Cognitive Development</vt:lpstr>
      <vt:lpstr>Psychology Presentation</vt:lpstr>
      <vt:lpstr>Introduction (Who was Jean Piaget?)</vt:lpstr>
      <vt:lpstr>[Background]</vt:lpstr>
      <vt:lpstr>[Piaget's four stages]</vt:lpstr>
      <vt:lpstr>A Brief of the four stages</vt:lpstr>
      <vt:lpstr>The Sensorimotor Stage (Birth to 2 years)</vt:lpstr>
      <vt:lpstr>PowerPoint Presentation</vt:lpstr>
      <vt:lpstr>The Preoperational Stage (2-7 years)</vt:lpstr>
      <vt:lpstr>PowerPoint Presentation</vt:lpstr>
      <vt:lpstr>The Concrete Operational Stage (7-11 years)</vt:lpstr>
      <vt:lpstr>PowerPoint Presentation</vt:lpstr>
      <vt:lpstr>The Formal Operational Stage (12+ ages)</vt:lpstr>
      <vt:lpstr>PowerPoint Presentation</vt:lpstr>
      <vt:lpstr>  Application And Practical Uses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Development</dc:title>
  <dc:creator>K214503 Muhammad Tahir</dc:creator>
  <cp:lastModifiedBy>K214503 Muhammad Tahir</cp:lastModifiedBy>
  <cp:revision>25</cp:revision>
  <dcterms:created xsi:type="dcterms:W3CDTF">2022-11-14T18:52:41Z</dcterms:created>
  <dcterms:modified xsi:type="dcterms:W3CDTF">2022-12-05T17:27:34Z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